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91" r:id="rId2"/>
    <p:sldId id="290" r:id="rId3"/>
    <p:sldId id="286" r:id="rId4"/>
    <p:sldId id="287" r:id="rId5"/>
    <p:sldId id="288" r:id="rId6"/>
    <p:sldId id="289" r:id="rId7"/>
    <p:sldId id="283" r:id="rId8"/>
    <p:sldId id="284" r:id="rId9"/>
    <p:sldId id="292" r:id="rId10"/>
    <p:sldId id="285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5A"/>
    <a:srgbClr val="9E8650"/>
    <a:srgbClr val="00A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289" autoAdjust="0"/>
    <p:restoredTop sz="94692" autoAdjust="0"/>
  </p:normalViewPr>
  <p:slideViewPr>
    <p:cSldViewPr snapToGrid="0" snapToObjects="1" showGuides="1">
      <p:cViewPr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1D26F-0202-9846-9700-0ACA7086B8B1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CF5CD-4771-E647-89E2-DECAF2F356EE}" type="slidenum">
              <a:rPr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527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7AAF9-6CF0-46F8-9D3F-0C14F284E1CE}" type="datetimeFigureOut">
              <a:rPr lang="nl-NL" smtClean="0"/>
              <a:t>6-11-2015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27F67-618E-481E-8DB6-6CC7366235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4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05838A1F-B5E5-476B-A38A-FA96F9554320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300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6DA429B4-4B64-4F5D-AEF3-8B7973D9FF87}" type="slidenum">
              <a:rPr lang="en-GB" altLang="nl-NL" sz="1000" smtClean="0"/>
              <a:pPr/>
              <a:t>2</a:t>
            </a:fld>
            <a:endParaRPr lang="en-GB" altLang="nl-NL" sz="1000" smtClean="0"/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269369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4673CD-855A-456F-B295-1A932D8F44DD}" type="slidenum">
              <a:rPr lang="nl-NL" smtClean="0"/>
              <a:pPr/>
              <a:t>17</a:t>
            </a:fld>
            <a:endParaRPr lang="nl-NL" smtClean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l-NL" dirty="0" smtClean="0"/>
              <a:t>Wit zand van Noord-Duits granietgebergte</a:t>
            </a:r>
          </a:p>
          <a:p>
            <a:pPr eaLnBrk="1" hangingPunct="1"/>
            <a:r>
              <a:rPr lang="nl-NL" dirty="0" smtClean="0"/>
              <a:t>Bruin zand van zuidelijker vulkanisch gebergte</a:t>
            </a:r>
          </a:p>
        </p:txBody>
      </p:sp>
    </p:spTree>
    <p:extLst>
      <p:ext uri="{BB962C8B-B14F-4D97-AF65-F5344CB8AC3E}">
        <p14:creationId xmlns:p14="http://schemas.microsoft.com/office/powerpoint/2010/main" val="613077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500702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9D09A-56C0-409E-AD21-019790771445}" type="slidenum">
              <a:rPr lang="nl-NL" smtClean="0"/>
              <a:pPr/>
              <a:t>19</a:t>
            </a:fld>
            <a:endParaRPr lang="nl-NL" smtClean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133592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ADF96-4FF4-4787-8BF7-39837BE94056}" type="slidenum">
              <a:rPr lang="nl-NL" smtClean="0"/>
              <a:pPr/>
              <a:t>20</a:t>
            </a:fld>
            <a:endParaRPr lang="nl-NL" smtClean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67069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1D2CF-A4E3-4FA7-9910-3EE0F2BDF8CE}" type="slidenum">
              <a:rPr lang="nl-NL" smtClean="0"/>
              <a:pPr/>
              <a:t>21</a:t>
            </a:fld>
            <a:endParaRPr lang="nl-NL" smtClean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659294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CCA76-C00A-41B2-B415-146DD511A9D9}" type="slidenum">
              <a:rPr lang="nl-NL" smtClean="0"/>
              <a:pPr/>
              <a:t>22</a:t>
            </a:fld>
            <a:endParaRPr lang="nl-NL" smtClean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050329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F2A08-5A91-4204-9FC0-1207F34CB8B9}" type="slidenum">
              <a:rPr lang="nl-NL" smtClean="0"/>
              <a:pPr/>
              <a:t>23</a:t>
            </a:fld>
            <a:endParaRPr lang="nl-NL" smtClean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051846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D95047-5B5E-4792-B08B-35A2C0051BBD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851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6CDD93-AD11-409B-BAD0-A1A6DE05F493}" type="slidenum">
              <a:rPr lang="nl-NL" smtClean="0">
                <a:latin typeface="Arial" pitchFamily="34" charset="0"/>
              </a:rPr>
              <a:pPr/>
              <a:t>25</a:t>
            </a:fld>
            <a:endParaRPr lang="nl-NL" smtClean="0">
              <a:latin typeface="Arial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07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D5454-A4B1-4EE1-8C65-260141122B33}" type="slidenum">
              <a:rPr lang="nl-NL" smtClean="0"/>
              <a:pPr/>
              <a:t>26</a:t>
            </a:fld>
            <a:endParaRPr lang="nl-NL" smtClean="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79598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AE041DCB-823A-4E50-872A-CC837427CEFC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259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7142161B-677D-46BB-855D-9D6B5B256450}" type="slidenum">
              <a:rPr lang="en-GB" altLang="nl-NL" sz="1000" smtClean="0"/>
              <a:pPr/>
              <a:t>3</a:t>
            </a:fld>
            <a:endParaRPr lang="en-GB" altLang="nl-NL" sz="1000" smtClean="0"/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501941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6CDD93-AD11-409B-BAD0-A1A6DE05F493}" type="slidenum">
              <a:rPr lang="nl-NL" smtClean="0">
                <a:latin typeface="Arial" pitchFamily="34" charset="0"/>
              </a:rPr>
              <a:pPr/>
              <a:t>27</a:t>
            </a:fld>
            <a:endParaRPr lang="nl-NL" smtClean="0">
              <a:latin typeface="Arial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26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09BE08-B1D9-4BE0-89E9-0C62C33F8671}" type="slidenum">
              <a:rPr lang="nl-NL" smtClean="0"/>
              <a:pPr/>
              <a:t>28</a:t>
            </a:fld>
            <a:endParaRPr lang="nl-NL" smtClean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948355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0CEAF-9DB3-418E-BB36-601D8FA3DF43}" type="slidenum">
              <a:rPr lang="nl-NL" smtClean="0"/>
              <a:pPr/>
              <a:t>29</a:t>
            </a:fld>
            <a:endParaRPr lang="nl-NL" smtClean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022729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99973-CA81-48AE-AFB1-8C77497BC897}" type="slidenum">
              <a:rPr lang="nl-NL" smtClean="0"/>
              <a:pPr/>
              <a:t>30</a:t>
            </a:fld>
            <a:endParaRPr lang="nl-NL" smtClean="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910388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AB302C-68F9-44F7-B700-6D35F1426DF8}" type="slidenum">
              <a:rPr lang="nl-NL" sz="1200">
                <a:latin typeface="Arial" pitchFamily="34" charset="0"/>
              </a:rPr>
              <a:pPr algn="r"/>
              <a:t>31</a:t>
            </a:fld>
            <a:endParaRPr lang="nl-NL" sz="120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59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30213-C4A5-4D42-8F05-14A124D4B249}" type="slidenum">
              <a:rPr lang="nl-NL" smtClean="0"/>
              <a:pPr/>
              <a:t>32</a:t>
            </a:fld>
            <a:endParaRPr lang="nl-NL" smtClean="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217455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20AD5A2-529F-4E18-89D0-D64B02A19338}" type="slidenum">
              <a:rPr lang="nl-NL" sz="1200">
                <a:latin typeface="Arial" charset="0"/>
              </a:rPr>
              <a:pPr algn="r"/>
              <a:t>33</a:t>
            </a:fld>
            <a:endParaRPr lang="nl-NL" sz="1200"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517058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F368FE-FD7B-4284-B115-B8F92515A828}" type="slidenum">
              <a:rPr lang="nl-NL" sz="1200">
                <a:latin typeface="Arial" charset="0"/>
              </a:rPr>
              <a:pPr algn="r"/>
              <a:t>34</a:t>
            </a:fld>
            <a:endParaRPr lang="nl-NL" sz="1200"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8551196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A3FE355-6A49-4D37-BD68-4707363F7A21}" type="slidenum">
              <a:rPr lang="nl-NL" sz="1200">
                <a:latin typeface="Arial" charset="0"/>
              </a:rPr>
              <a:pPr algn="r"/>
              <a:t>35</a:t>
            </a:fld>
            <a:endParaRPr lang="nl-NL" sz="120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500931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767C578-D872-46DF-AF6F-07E9BCBFF613}" type="slidenum">
              <a:rPr lang="nl-NL" sz="1200">
                <a:latin typeface="Arial" charset="0"/>
              </a:rPr>
              <a:pPr algn="r"/>
              <a:t>36</a:t>
            </a:fld>
            <a:endParaRPr lang="nl-NL" sz="12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365638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0CABF4BB-C641-406D-8B57-4861B293F705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269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D58636C3-CFB8-4186-8B28-935DE375BC91}" type="slidenum">
              <a:rPr lang="en-GB" altLang="nl-NL" sz="1000" smtClean="0"/>
              <a:pPr/>
              <a:t>4</a:t>
            </a:fld>
            <a:endParaRPr lang="en-GB" altLang="nl-NL" sz="1000" smtClean="0"/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653346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546DD2A-E110-4942-997C-B5D44B8CD204}" type="slidenum">
              <a:rPr lang="nl-NL" sz="1200">
                <a:latin typeface="Arial" charset="0"/>
              </a:rPr>
              <a:pPr algn="r"/>
              <a:t>37</a:t>
            </a:fld>
            <a:endParaRPr lang="nl-NL" sz="12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43039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B5A0F319-4212-403F-B753-2DB5C30D54E0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280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B5E559A6-A327-40EB-B727-C25C198AA213}" type="slidenum">
              <a:rPr lang="en-GB" altLang="nl-NL" sz="1000" smtClean="0"/>
              <a:pPr/>
              <a:t>5</a:t>
            </a:fld>
            <a:endParaRPr lang="en-GB" altLang="nl-NL" sz="1000" smtClean="0"/>
          </a:p>
        </p:txBody>
      </p:sp>
      <p:sp>
        <p:nvSpPr>
          <p:cNvPr id="128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47855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AE918012-AEBD-4331-BACB-66D96044F4DB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290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CF5B4FB1-9984-4F46-BB14-F75F5DF2E32F}" type="slidenum">
              <a:rPr lang="en-GB" altLang="nl-NL" sz="1000" smtClean="0"/>
              <a:pPr/>
              <a:t>6</a:t>
            </a:fld>
            <a:endParaRPr lang="en-GB" altLang="nl-NL" sz="1000" smtClean="0"/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55486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78CAF692-FC91-4D35-9658-FDE49045F0D8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45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2019B95D-9BA4-44F8-A9B8-877086F98323}" type="slidenum">
              <a:rPr lang="en-GB" altLang="nl-NL" sz="1000" smtClean="0"/>
              <a:pPr/>
              <a:t>7</a:t>
            </a:fld>
            <a:endParaRPr lang="en-GB" altLang="nl-NL" sz="1000" smtClean="0"/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824305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F9040A27-13E9-473E-A429-3F0E3D3F8EDD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198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F1315735-FC78-4515-A97B-D95E96148E4C}" type="slidenum">
              <a:rPr lang="en-GB" altLang="nl-NL" sz="1000" smtClean="0"/>
              <a:pPr/>
              <a:t>8</a:t>
            </a:fld>
            <a:endParaRPr lang="en-GB" altLang="nl-NL" sz="1000" smtClean="0"/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89763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52AB530C-3E91-4539-924F-116533331244}" type="datetime1">
              <a:rPr lang="en-GB" altLang="nl-NL" sz="1000" smtClean="0"/>
              <a:pPr/>
              <a:t>06/11/2015</a:t>
            </a:fld>
            <a:endParaRPr lang="en-GB" altLang="nl-NL" sz="1000" smtClean="0"/>
          </a:p>
        </p:txBody>
      </p:sp>
      <p:sp>
        <p:nvSpPr>
          <p:cNvPr id="1218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460003F4-1506-43F8-B2AA-098B7E76D4D6}" type="slidenum">
              <a:rPr lang="en-GB" altLang="nl-NL" sz="1000" smtClean="0"/>
              <a:pPr/>
              <a:t>10</a:t>
            </a:fld>
            <a:endParaRPr lang="en-GB" altLang="nl-NL" sz="1000" smtClean="0"/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/>
              <a:t>Zowel in een bak als op de ruiterroutes</a:t>
            </a:r>
          </a:p>
        </p:txBody>
      </p:sp>
    </p:spTree>
    <p:extLst>
      <p:ext uri="{BB962C8B-B14F-4D97-AF65-F5344CB8AC3E}">
        <p14:creationId xmlns:p14="http://schemas.microsoft.com/office/powerpoint/2010/main" val="767781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25063-0705-4062-BEC8-CC77D166140F}" type="slidenum">
              <a:rPr lang="nl-NL" smtClean="0"/>
              <a:pPr/>
              <a:t>16</a:t>
            </a:fld>
            <a:endParaRPr lang="nl-NL" smtClean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91771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888"/>
            <a:ext cx="8229600" cy="1001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0386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40386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5242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6845300" cy="884238"/>
          </a:xfrm>
        </p:spPr>
        <p:txBody>
          <a:bodyPr/>
          <a:lstStyle/>
          <a:p>
            <a:r>
              <a:rPr lang="nl-NL" dirty="0"/>
              <a:t>Titelstijl </a:t>
            </a:r>
            <a:r>
              <a:rPr lang="nl-NL" dirty="0" smtClean="0"/>
              <a:t>model </a:t>
            </a:r>
            <a:r>
              <a:rPr lang="nl-NL" dirty="0"/>
              <a:t>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188B00-D96D-CA49-8E1F-A9404CD05457}" type="slidenum">
              <a:rPr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45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</a:t>
            </a:r>
            <a:r>
              <a:rPr lang="nl-NL" dirty="0" smtClean="0"/>
              <a:t>model </a:t>
            </a:r>
            <a:r>
              <a:rPr lang="nl-NL" dirty="0"/>
              <a:t>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845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AF0EA-985C-174E-9DAD-5A7A85B586A4}" type="datetimeFigureOut">
              <a:rPr lang="nl-NL"/>
              <a:pPr/>
              <a:t>6-11-2015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eologievannederland.nl/tijd/nederland-op-de-wereldbo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eologievannederland.nl/landschap/landschappen/zandlandscha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5/Pingos_near_Tuk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Belang van de bodem</a:t>
            </a:r>
            <a:endParaRPr lang="nl-NL" dirty="0"/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HPSP Paardensportbodems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92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9967"/>
            <a:ext cx="6786748" cy="1001712"/>
          </a:xfrm>
        </p:spPr>
        <p:txBody>
          <a:bodyPr/>
          <a:lstStyle/>
          <a:p>
            <a:r>
              <a:rPr lang="en-US" altLang="nl-NL" sz="2800" b="1" dirty="0" err="1" smtClean="0"/>
              <a:t>Samengevat</a:t>
            </a:r>
            <a:r>
              <a:rPr lang="en-US" altLang="nl-NL" sz="2800" b="1" dirty="0" smtClean="0"/>
              <a:t> </a:t>
            </a:r>
            <a:r>
              <a:rPr lang="en-US" altLang="nl-NL" sz="2800" b="1" dirty="0" err="1" smtClean="0"/>
              <a:t>zijn</a:t>
            </a:r>
            <a:r>
              <a:rPr lang="en-US" altLang="nl-NL" sz="2800" b="1" dirty="0" smtClean="0"/>
              <a:t> de </a:t>
            </a:r>
            <a:r>
              <a:rPr lang="en-US" altLang="nl-NL" sz="2800" b="1" dirty="0" err="1" smtClean="0"/>
              <a:t>volgende</a:t>
            </a:r>
            <a:r>
              <a:rPr lang="en-US" altLang="nl-NL" sz="2800" b="1" dirty="0" smtClean="0"/>
              <a:t> </a:t>
            </a:r>
            <a:r>
              <a:rPr lang="en-US" altLang="nl-NL" sz="2800" b="1" dirty="0" err="1" smtClean="0"/>
              <a:t>punten</a:t>
            </a:r>
            <a:r>
              <a:rPr lang="en-US" altLang="nl-NL" sz="2800" b="1" dirty="0" smtClean="0"/>
              <a:t> van </a:t>
            </a:r>
            <a:r>
              <a:rPr lang="en-US" altLang="nl-NL" sz="2800" b="1" dirty="0" err="1" smtClean="0"/>
              <a:t>belang</a:t>
            </a:r>
            <a:r>
              <a:rPr lang="en-US" altLang="nl-NL" sz="2800" b="1" dirty="0" smtClean="0"/>
              <a:t> </a:t>
            </a:r>
            <a:r>
              <a:rPr lang="en-US" altLang="nl-NL" sz="2800" b="1" dirty="0" err="1" smtClean="0"/>
              <a:t>voor</a:t>
            </a:r>
            <a:r>
              <a:rPr lang="en-US" altLang="nl-NL" sz="2800" b="1" dirty="0" smtClean="0"/>
              <a:t> </a:t>
            </a:r>
            <a:r>
              <a:rPr lang="en-US" altLang="nl-NL" sz="2800" b="1" dirty="0" err="1" smtClean="0"/>
              <a:t>paardensportbodems</a:t>
            </a:r>
            <a:r>
              <a:rPr lang="en-US" altLang="nl-NL" sz="2800" b="1" dirty="0" smtClean="0"/>
              <a:t>:</a:t>
            </a:r>
            <a:endParaRPr lang="nl-NL" altLang="nl-NL" sz="2800" b="1" dirty="0" smtClean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3143" y="1911927"/>
            <a:ext cx="6721434" cy="2309236"/>
          </a:xfrm>
        </p:spPr>
        <p:txBody>
          <a:bodyPr/>
          <a:lstStyle/>
          <a:p>
            <a:r>
              <a:rPr lang="en-US" altLang="nl-NL" sz="2400" dirty="0" err="1" smtClean="0">
                <a:solidFill>
                  <a:schemeClr val="tx1"/>
                </a:solidFill>
              </a:rPr>
              <a:t>Stabiliteit</a:t>
            </a:r>
            <a:endParaRPr lang="en-US" altLang="nl-NL" sz="2400" dirty="0" smtClean="0">
              <a:solidFill>
                <a:schemeClr val="tx1"/>
              </a:solidFill>
            </a:endParaRPr>
          </a:p>
          <a:p>
            <a:r>
              <a:rPr lang="en-US" altLang="nl-NL" sz="2400" dirty="0" err="1" smtClean="0">
                <a:solidFill>
                  <a:schemeClr val="tx1"/>
                </a:solidFill>
              </a:rPr>
              <a:t>Veerkracht</a:t>
            </a:r>
            <a:endParaRPr lang="en-US" altLang="nl-NL" sz="2400" dirty="0" smtClean="0">
              <a:solidFill>
                <a:schemeClr val="tx1"/>
              </a:solidFill>
            </a:endParaRPr>
          </a:p>
          <a:p>
            <a:r>
              <a:rPr lang="en-US" altLang="nl-NL" sz="2400" dirty="0" smtClean="0">
                <a:solidFill>
                  <a:schemeClr val="tx1"/>
                </a:solidFill>
              </a:rPr>
              <a:t>Grip</a:t>
            </a:r>
          </a:p>
          <a:p>
            <a:r>
              <a:rPr lang="en-US" altLang="nl-NL" sz="2400" dirty="0" err="1" smtClean="0">
                <a:solidFill>
                  <a:schemeClr val="tx1"/>
                </a:solidFill>
              </a:rPr>
              <a:t>Egaliteit</a:t>
            </a:r>
            <a:endParaRPr lang="en-US" altLang="nl-NL" sz="2400" dirty="0" smtClean="0">
              <a:solidFill>
                <a:schemeClr val="tx1"/>
              </a:solidFill>
            </a:endParaRPr>
          </a:p>
          <a:p>
            <a:r>
              <a:rPr lang="en-US" altLang="nl-NL" sz="2400" dirty="0" err="1" smtClean="0">
                <a:solidFill>
                  <a:schemeClr val="tx1"/>
                </a:solidFill>
              </a:rPr>
              <a:t>Waterhuishouding</a:t>
            </a:r>
            <a:endParaRPr lang="nl-NL" altLang="nl-NL" sz="2400" dirty="0" smtClean="0">
              <a:solidFill>
                <a:schemeClr val="tx1"/>
              </a:solidFill>
            </a:endParaRPr>
          </a:p>
        </p:txBody>
      </p:sp>
      <p:pic>
        <p:nvPicPr>
          <p:cNvPr id="33794" name="Picture 2" descr="http://www.agterberg.com/uploads/producten/paadensport/beregeni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354" y="2018806"/>
            <a:ext cx="4805878" cy="34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0" y="6488668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Foto: www.agterberg.com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9003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48350"/>
          </a:xfrm>
          <a:prstGeom prst="rect">
            <a:avLst/>
          </a:prstGeom>
        </p:spPr>
      </p:pic>
      <p:pic>
        <p:nvPicPr>
          <p:cNvPr id="8" name="Afbeelding 7" descr="11180-008_Powerpoint_HR_D_NL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9120" y="3062511"/>
            <a:ext cx="6324098" cy="32062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4500"/>
              </a:lnSpc>
            </a:pPr>
            <a:r>
              <a:rPr lang="nl-NL" sz="4500" cap="all" dirty="0" smtClean="0">
                <a:latin typeface="Arial Black"/>
                <a:cs typeface="Arial Black"/>
              </a:rPr>
              <a:t>Geologie van Nederland</a:t>
            </a:r>
            <a:endParaRPr lang="nl-NL" sz="4500" cap="all" dirty="0">
              <a:latin typeface="Arial Black"/>
              <a:cs typeface="Arial Black"/>
            </a:endParaRPr>
          </a:p>
        </p:txBody>
      </p:sp>
      <p:pic>
        <p:nvPicPr>
          <p:cNvPr id="5" name="Picture 25" descr="IMG_3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65" y="4561648"/>
            <a:ext cx="2349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Zegveld_Google Ear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0" y="4561648"/>
            <a:ext cx="19827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Veenbod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53" y="4561648"/>
            <a:ext cx="712787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Bodem_WestN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65" y="4561648"/>
            <a:ext cx="21082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bert-janssen.nl/images/stories/paarden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88" y="340092"/>
            <a:ext cx="3204144" cy="240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Nederland op wereldreis</a:t>
            </a:r>
            <a:endParaRPr lang="nl-NL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1417637"/>
            <a:ext cx="7691560" cy="4995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800" b="1" dirty="0">
                <a:hlinkClick r:id="rId2"/>
              </a:rPr>
              <a:t>http://www.geologievannederland.nl/tijd/nederland-op-de-wereldbol</a:t>
            </a:r>
            <a:endParaRPr lang="nl-NL" sz="2800" b="1" dirty="0"/>
          </a:p>
          <a:p>
            <a:r>
              <a:rPr lang="nl-NL" dirty="0" smtClean="0"/>
              <a:t>Aardkorst: dunne korst met vast </a:t>
            </a:r>
            <a:r>
              <a:rPr lang="nl-NL" dirty="0"/>
              <a:t>gesteente </a:t>
            </a:r>
            <a:r>
              <a:rPr lang="nl-NL" dirty="0" smtClean="0"/>
              <a:t>drijft op vloeibaar magma</a:t>
            </a:r>
            <a:endParaRPr lang="nl-NL" dirty="0"/>
          </a:p>
          <a:p>
            <a:pPr lvl="1"/>
            <a:r>
              <a:rPr lang="nl-NL" dirty="0" smtClean="0"/>
              <a:t>snelheden </a:t>
            </a:r>
            <a:r>
              <a:rPr lang="nl-NL" dirty="0"/>
              <a:t>circa 2-10 cm per jaar</a:t>
            </a:r>
          </a:p>
          <a:p>
            <a:endParaRPr lang="nl-NL" dirty="0" smtClean="0"/>
          </a:p>
          <a:p>
            <a:r>
              <a:rPr lang="nl-NL" dirty="0" smtClean="0"/>
              <a:t>Stollingsgesteenten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Basalt </a:t>
            </a:r>
            <a:r>
              <a:rPr lang="nl-NL" dirty="0">
                <a:sym typeface="Wingdings" pitchFamily="2" charset="2"/>
              </a:rPr>
              <a:t> oceaanbodem</a:t>
            </a:r>
          </a:p>
          <a:p>
            <a:pPr lvl="1"/>
            <a:r>
              <a:rPr lang="nl-NL" dirty="0">
                <a:sym typeface="Wingdings" pitchFamily="2" charset="2"/>
              </a:rPr>
              <a:t>Graniet  </a:t>
            </a:r>
            <a:r>
              <a:rPr lang="nl-NL" dirty="0" smtClean="0">
                <a:sym typeface="Wingdings" pitchFamily="2" charset="2"/>
              </a:rPr>
              <a:t>land</a:t>
            </a:r>
          </a:p>
          <a:p>
            <a:pPr lvl="1"/>
            <a:endParaRPr lang="nl-NL" dirty="0" smtClean="0">
              <a:sym typeface="Wingdings" pitchFamily="2" charset="2"/>
            </a:endParaRPr>
          </a:p>
          <a:p>
            <a:endParaRPr lang="nl-NL" dirty="0"/>
          </a:p>
          <a:p>
            <a:pPr>
              <a:buFont typeface="Arial"/>
              <a:buNone/>
            </a:pPr>
            <a:endParaRPr lang="nl-NL" sz="2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03" y="3950779"/>
            <a:ext cx="3089159" cy="294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34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Verwering en erosie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Beweging in aardkorst</a:t>
            </a:r>
            <a:endParaRPr lang="nl-NL" dirty="0" smtClean="0">
              <a:sym typeface="Wingdings" pitchFamily="2" charset="2"/>
            </a:endParaRPr>
          </a:p>
          <a:p>
            <a:pPr lvl="1"/>
            <a:r>
              <a:rPr lang="nl-NL" dirty="0" smtClean="0">
                <a:sym typeface="Wingdings" pitchFamily="2" charset="2"/>
              </a:rPr>
              <a:t>barsten en breuken</a:t>
            </a:r>
          </a:p>
          <a:p>
            <a:endParaRPr lang="nl-NL" dirty="0" smtClean="0">
              <a:sym typeface="Wingdings" pitchFamily="2" charset="2"/>
            </a:endParaRPr>
          </a:p>
          <a:p>
            <a:r>
              <a:rPr lang="nl-NL" dirty="0" smtClean="0">
                <a:sym typeface="Wingdings" pitchFamily="2" charset="2"/>
              </a:rPr>
              <a:t>Inwerking atmosfeer, regenwater en organismen</a:t>
            </a:r>
          </a:p>
          <a:p>
            <a:endParaRPr lang="nl-NL" dirty="0" smtClean="0">
              <a:sym typeface="Wingdings" pitchFamily="2" charset="2"/>
            </a:endParaRPr>
          </a:p>
          <a:p>
            <a:r>
              <a:rPr lang="nl-NL" dirty="0" smtClean="0">
                <a:sym typeface="Wingdings" pitchFamily="2" charset="2"/>
              </a:rPr>
              <a:t>Wortelgroei en bevriezing</a:t>
            </a:r>
          </a:p>
          <a:p>
            <a:endParaRPr lang="nl-NL" dirty="0" smtClean="0">
              <a:sym typeface="Wingdings" pitchFamily="2" charset="2"/>
            </a:endParaRPr>
          </a:p>
          <a:p>
            <a:endParaRPr lang="nl-NL" dirty="0" smtClean="0">
              <a:sym typeface="Wingdings" pitchFamily="2" charset="2"/>
            </a:endParaRPr>
          </a:p>
          <a:p>
            <a:endParaRPr lang="nl-NL" dirty="0" smtClean="0">
              <a:sym typeface="Wingdings" pitchFamily="2" charset="2"/>
            </a:endParaRPr>
          </a:p>
          <a:p>
            <a:endParaRPr lang="nl-NL" dirty="0" smtClean="0">
              <a:sym typeface="Wingdings" pitchFamily="2" charset="2"/>
            </a:endParaRPr>
          </a:p>
          <a:p>
            <a:endParaRPr lang="nl-NL" dirty="0" smtClean="0"/>
          </a:p>
          <a:p>
            <a:endParaRPr lang="nl-NL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951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sym typeface="Wingdings" pitchFamily="2" charset="2"/>
              </a:rPr>
              <a:t>Fysische verwering: mechanisch proces</a:t>
            </a:r>
          </a:p>
          <a:p>
            <a:r>
              <a:rPr lang="nl-NL" dirty="0" smtClean="0">
                <a:sym typeface="Wingdings" pitchFamily="2" charset="2"/>
              </a:rPr>
              <a:t>Chemische verwering: elementen reageren met elkaar</a:t>
            </a:r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/>
              <a:t>Typen verwering</a:t>
            </a:r>
            <a:endParaRPr lang="nl-NL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 l="57619" t="16946" r="4048" b="36966"/>
          <a:stretch>
            <a:fillRect/>
          </a:stretch>
        </p:blipFill>
        <p:spPr bwMode="auto">
          <a:xfrm>
            <a:off x="2146835" y="3824284"/>
            <a:ext cx="420846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kstvak 3"/>
          <p:cNvSpPr txBox="1">
            <a:spLocks noChangeArrowheads="1"/>
          </p:cNvSpPr>
          <p:nvPr/>
        </p:nvSpPr>
        <p:spPr bwMode="auto">
          <a:xfrm>
            <a:off x="2075398" y="6488109"/>
            <a:ext cx="4611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>
                <a:latin typeface="Lucida Sans Unicode" pitchFamily="34" charset="0"/>
              </a:rPr>
              <a:t>Kalksteen lost op: chemische verwering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6334777"/>
            <a:ext cx="2089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>
                <a:latin typeface="Arial" charset="0"/>
              </a:rPr>
              <a:t>Bron: Inleiding Bodem, Wageningen UR</a:t>
            </a:r>
          </a:p>
        </p:txBody>
      </p:sp>
    </p:spTree>
    <p:extLst>
      <p:ext uri="{BB962C8B-B14F-4D97-AF65-F5344CB8AC3E}">
        <p14:creationId xmlns:p14="http://schemas.microsoft.com/office/powerpoint/2010/main" val="25181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0095" y="2183186"/>
            <a:ext cx="2943905" cy="467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Sedimentatie</a:t>
            </a:r>
            <a:endParaRPr lang="nl-NL" dirty="0"/>
          </a:p>
        </p:txBody>
      </p:sp>
      <p:sp>
        <p:nvSpPr>
          <p:cNvPr id="20481" name="Tijdelijke aanduiding voor inhoud 1"/>
          <p:cNvSpPr>
            <a:spLocks noGrp="1"/>
          </p:cNvSpPr>
          <p:nvPr>
            <p:ph idx="1"/>
          </p:nvPr>
        </p:nvSpPr>
        <p:spPr>
          <a:xfrm>
            <a:off x="436880" y="1249680"/>
            <a:ext cx="6865620" cy="4525963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O.a. rivieren en gletsjers verplaatsen  klei, zand en grind</a:t>
            </a:r>
          </a:p>
          <a:p>
            <a:endParaRPr lang="nl-NL" dirty="0" smtClean="0"/>
          </a:p>
          <a:p>
            <a:r>
              <a:rPr lang="nl-NL" dirty="0" smtClean="0"/>
              <a:t>Meer dan 75 procent van het landoppervlak bestaat uit sedimenten 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sedimentgesteenten</a:t>
            </a:r>
            <a:r>
              <a:rPr lang="nl-NL" dirty="0" smtClean="0"/>
              <a:t>. </a:t>
            </a:r>
          </a:p>
          <a:p>
            <a:r>
              <a:rPr lang="nl-NL" dirty="0" smtClean="0"/>
              <a:t>Sedimenten zijn belangrijk als moedermateriaal voor bodems.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79468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539750" y="765175"/>
            <a:ext cx="30241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600" b="1" dirty="0">
                <a:latin typeface="Arial" charset="0"/>
              </a:rPr>
              <a:t>Geologische tijdschaal</a:t>
            </a:r>
          </a:p>
        </p:txBody>
      </p:sp>
      <p:pic>
        <p:nvPicPr>
          <p:cNvPr id="19465" name="Picture 11" descr="Geologische schaal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00588" y="0"/>
            <a:ext cx="4443412" cy="6858000"/>
          </a:xfrm>
        </p:spPr>
      </p:pic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7054850" y="6303412"/>
            <a:ext cx="2089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>
                <a:latin typeface="Arial" charset="0"/>
              </a:rPr>
              <a:t>Bron: Inleiding Bodem, Wageningen UR</a:t>
            </a:r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5148263" y="692150"/>
            <a:ext cx="2160587" cy="7191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1800">
              <a:latin typeface="Arial" charset="0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548910" y="2708275"/>
            <a:ext cx="3240087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>
                <a:latin typeface="Arial" charset="0"/>
              </a:rPr>
              <a:t>Tertiair (subtropisch)</a:t>
            </a:r>
          </a:p>
          <a:p>
            <a:pPr>
              <a:spcBef>
                <a:spcPct val="50000"/>
              </a:spcBef>
            </a:pPr>
            <a:r>
              <a:rPr lang="nl-NL" sz="1800" dirty="0" smtClean="0">
                <a:latin typeface="Arial" charset="0"/>
              </a:rPr>
              <a:t>koeler </a:t>
            </a:r>
            <a:r>
              <a:rPr lang="nl-NL" sz="1800" dirty="0">
                <a:latin typeface="Arial" charset="0"/>
              </a:rPr>
              <a:t>dan in  het Krijt, maar toch nog een paar graden warmer dan </a:t>
            </a:r>
            <a:r>
              <a:rPr lang="nl-NL" sz="1800" dirty="0" smtClean="0">
                <a:latin typeface="Arial" charset="0"/>
              </a:rPr>
              <a:t>nu</a:t>
            </a:r>
            <a:endParaRPr lang="nl-NL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9835" y="498764"/>
            <a:ext cx="6888492" cy="866898"/>
          </a:xfrm>
        </p:spPr>
        <p:txBody>
          <a:bodyPr lIns="91440" tIns="45720" rIns="91440" bIns="45720" anchor="ctr">
            <a:normAutofit/>
          </a:bodyPr>
          <a:lstStyle/>
          <a:p>
            <a:pPr eaLnBrk="1" hangingPunct="1"/>
            <a:r>
              <a:rPr lang="nl-NL" sz="3600" b="1" dirty="0" smtClean="0"/>
              <a:t>Tertiair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9835" y="1695944"/>
            <a:ext cx="4038600" cy="4343400"/>
          </a:xfrm>
        </p:spPr>
        <p:txBody>
          <a:bodyPr lIns="91440" tIns="45720" rIns="91440" bIns="45720" anchor="t"/>
          <a:lstStyle/>
          <a:p>
            <a:pPr eaLnBrk="1" hangingPunct="1">
              <a:buFont typeface="Wingdings" pitchFamily="2" charset="2"/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Nederland grote zandbank met rivierafzettingen (300 – 400m dik)</a:t>
            </a:r>
          </a:p>
          <a:p>
            <a:pPr eaLnBrk="1" hangingPunct="1">
              <a:buFont typeface="Wingdings" pitchFamily="2" charset="2"/>
              <a:buNone/>
            </a:pPr>
            <a:endParaRPr lang="nl-NL" sz="2000" dirty="0" smtClean="0">
              <a:solidFill>
                <a:schemeClr val="tx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nl-NL" sz="2000" dirty="0" smtClean="0">
                <a:solidFill>
                  <a:srgbClr val="FF0000"/>
                </a:solidFill>
              </a:rPr>
              <a:t>Grof</a:t>
            </a:r>
            <a:r>
              <a:rPr lang="nl-NL" sz="2000" dirty="0" smtClean="0">
                <a:solidFill>
                  <a:schemeClr val="tx1"/>
                </a:solidFill>
              </a:rPr>
              <a:t> en </a:t>
            </a:r>
            <a:r>
              <a:rPr lang="nl-NL" sz="2000" dirty="0" smtClean="0">
                <a:solidFill>
                  <a:srgbClr val="FF0000"/>
                </a:solidFill>
              </a:rPr>
              <a:t>slecht</a:t>
            </a:r>
            <a:r>
              <a:rPr lang="nl-NL" sz="2000" dirty="0" smtClean="0">
                <a:solidFill>
                  <a:schemeClr val="tx1"/>
                </a:solidFill>
              </a:rPr>
              <a:t> gesorteerd</a:t>
            </a:r>
          </a:p>
          <a:p>
            <a:pPr eaLnBrk="1" hangingPunct="1">
              <a:buFont typeface="Wingdings" pitchFamily="2" charset="2"/>
              <a:buNone/>
            </a:pPr>
            <a:endParaRPr lang="nl-NL" sz="2000" dirty="0" smtClean="0"/>
          </a:p>
          <a:p>
            <a:pPr eaLnBrk="1" hangingPunct="1"/>
            <a:r>
              <a:rPr lang="nl-NL" sz="2000" i="1" dirty="0" smtClean="0">
                <a:solidFill>
                  <a:srgbClr val="FF0000"/>
                </a:solidFill>
              </a:rPr>
              <a:t>wit</a:t>
            </a:r>
            <a:r>
              <a:rPr lang="nl-NL" sz="2000" i="1" dirty="0" smtClean="0"/>
              <a:t> </a:t>
            </a:r>
            <a:r>
              <a:rPr lang="nl-NL" sz="2000" dirty="0" smtClean="0">
                <a:solidFill>
                  <a:schemeClr val="tx1"/>
                </a:solidFill>
              </a:rPr>
              <a:t>zand  (arm)</a:t>
            </a:r>
          </a:p>
          <a:p>
            <a:pPr eaLnBrk="1" hangingPunct="1"/>
            <a:r>
              <a:rPr lang="nl-NL" sz="2000" i="1" dirty="0" smtClean="0">
                <a:solidFill>
                  <a:srgbClr val="FF0000"/>
                </a:solidFill>
              </a:rPr>
              <a:t>bruin </a:t>
            </a:r>
            <a:r>
              <a:rPr lang="nl-NL" sz="2000" dirty="0" smtClean="0">
                <a:solidFill>
                  <a:schemeClr val="tx1"/>
                </a:solidFill>
              </a:rPr>
              <a:t>zand (vruchtbaar)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000" dirty="0" smtClean="0">
                <a:solidFill>
                  <a:schemeClr val="tx1"/>
                </a:solidFill>
              </a:rPr>
              <a:t>Waar vinden we deze zanden nu?</a:t>
            </a:r>
          </a:p>
          <a:p>
            <a:pPr eaLnBrk="1" hangingPunct="1"/>
            <a:endParaRPr lang="nl-NL" sz="2000" dirty="0" smtClean="0">
              <a:solidFill>
                <a:schemeClr val="tx1"/>
              </a:solidFill>
            </a:endParaRPr>
          </a:p>
        </p:txBody>
      </p:sp>
      <p:pic>
        <p:nvPicPr>
          <p:cNvPr id="38917" name="Picture 5" descr="250px-NileDelta-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28775"/>
            <a:ext cx="40417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0" y="6488668"/>
            <a:ext cx="2351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Bron: Google </a:t>
            </a:r>
            <a:r>
              <a:rPr lang="nl-NL" sz="1600" dirty="0" err="1" smtClean="0"/>
              <a:t>Maps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1266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819398" y="831273"/>
            <a:ext cx="3251200" cy="468529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</a:rPr>
              <a:t>Stroomrichtingen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rivieren</a:t>
            </a:r>
            <a:r>
              <a:rPr lang="en-US" sz="3200" dirty="0" smtClean="0">
                <a:solidFill>
                  <a:schemeClr val="tx1"/>
                </a:solidFill>
              </a:rPr>
              <a:t> in het </a:t>
            </a:r>
            <a:r>
              <a:rPr lang="en-US" sz="3200" dirty="0" err="1" smtClean="0">
                <a:solidFill>
                  <a:schemeClr val="tx1"/>
                </a:solidFill>
              </a:rPr>
              <a:t>Tertiar</a:t>
            </a:r>
            <a:endParaRPr lang="nl-NL" sz="3200" dirty="0" smtClean="0">
              <a:solidFill>
                <a:schemeClr val="tx1"/>
              </a:solidFill>
            </a:endParaRPr>
          </a:p>
        </p:txBody>
      </p:sp>
      <p:pic>
        <p:nvPicPr>
          <p:cNvPr id="23558" name="Picture 4" descr="001 rivierstromen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83874" y="1"/>
            <a:ext cx="4560125" cy="6871360"/>
          </a:xfrm>
        </p:spPr>
      </p:pic>
    </p:spTree>
    <p:extLst>
      <p:ext uri="{BB962C8B-B14F-4D97-AF65-F5344CB8AC3E}">
        <p14:creationId xmlns:p14="http://schemas.microsoft.com/office/powerpoint/2010/main" val="21348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2"/>
          <p:cNvSpPr txBox="1">
            <a:spLocks noChangeArrowheads="1"/>
          </p:cNvSpPr>
          <p:nvPr/>
        </p:nvSpPr>
        <p:spPr bwMode="auto">
          <a:xfrm>
            <a:off x="539750" y="765175"/>
            <a:ext cx="2952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600" b="1" dirty="0">
                <a:latin typeface="Arial" charset="0"/>
              </a:rPr>
              <a:t>Geologische tijdschaal</a:t>
            </a:r>
          </a:p>
        </p:txBody>
      </p:sp>
      <p:pic>
        <p:nvPicPr>
          <p:cNvPr id="25608" name="Picture 3" descr="Geologische schaal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00588" y="0"/>
            <a:ext cx="4443412" cy="6858000"/>
          </a:xfrm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7235825" y="0"/>
            <a:ext cx="1944688" cy="28257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1800">
              <a:latin typeface="Arial" charset="0"/>
            </a:endParaRPr>
          </a:p>
        </p:txBody>
      </p:sp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7054850" y="6328708"/>
            <a:ext cx="2089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>
                <a:latin typeface="Arial" charset="0"/>
              </a:rPr>
              <a:t>Bron: Inleiding Bodem, Wageningen UR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1152029" y="357301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Kwartair</a:t>
            </a:r>
            <a:r>
              <a:rPr lang="nl-NL" dirty="0" smtClean="0"/>
              <a:t> (ijstijden)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72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Lagenbenad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540"/>
            <a:ext cx="47529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9600" cy="1001712"/>
          </a:xfrm>
        </p:spPr>
        <p:txBody>
          <a:bodyPr/>
          <a:lstStyle/>
          <a:p>
            <a:r>
              <a:rPr lang="nl-NL" altLang="nl-NL" b="1" dirty="0" smtClean="0"/>
              <a:t>Waarom bodem?</a:t>
            </a:r>
          </a:p>
        </p:txBody>
      </p:sp>
      <p:pic>
        <p:nvPicPr>
          <p:cNvPr id="17415" name="Picture 7" descr="gebouwen-introductie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"/>
          <a:stretch/>
        </p:blipFill>
        <p:spPr bwMode="auto">
          <a:xfrm>
            <a:off x="4752975" y="1847232"/>
            <a:ext cx="4143232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083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44375" y="274638"/>
            <a:ext cx="3394075" cy="624998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3600" dirty="0" smtClean="0">
                <a:solidFill>
                  <a:schemeClr val="tx1"/>
                </a:solidFill>
              </a:rPr>
              <a:t>Sterke temp. wisselingen</a:t>
            </a:r>
          </a:p>
        </p:txBody>
      </p:sp>
      <p:pic>
        <p:nvPicPr>
          <p:cNvPr id="27655" name="Picture 9" descr="Geologische schaal+temp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36988" y="0"/>
            <a:ext cx="5307012" cy="6858000"/>
          </a:xfrm>
        </p:spPr>
      </p:pic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5651500" y="620713"/>
            <a:ext cx="1441450" cy="5762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1800"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327868"/>
            <a:ext cx="2089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>
                <a:latin typeface="Arial" charset="0"/>
              </a:rPr>
              <a:t>Bron: Inleiding Bodem, Wageningen UR</a:t>
            </a:r>
          </a:p>
        </p:txBody>
      </p:sp>
    </p:spTree>
    <p:extLst>
      <p:ext uri="{BB962C8B-B14F-4D97-AF65-F5344CB8AC3E}">
        <p14:creationId xmlns:p14="http://schemas.microsoft.com/office/powerpoint/2010/main" val="41836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5" descr="00259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28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139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4638"/>
            <a:ext cx="8229600" cy="114300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mtClean="0"/>
              <a:t>Gletsjers</a:t>
            </a:r>
          </a:p>
        </p:txBody>
      </p:sp>
      <p:pic>
        <p:nvPicPr>
          <p:cNvPr id="76806" name="Picture 11" descr="443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5425"/>
            <a:ext cx="9144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6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vorming stuww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009650"/>
            <a:ext cx="8353425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755576" y="522920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http://www.geologievannederland.nl/landschap/landschappen/zandlandschap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81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4681" y="510639"/>
            <a:ext cx="6958013" cy="7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Saalien</a:t>
            </a:r>
            <a:r>
              <a:rPr kumimoji="0" lang="nl-NL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(één-na-laatste ijstijd)</a:t>
            </a:r>
          </a:p>
        </p:txBody>
      </p:sp>
      <p:grpSp>
        <p:nvGrpSpPr>
          <p:cNvPr id="2" name="Groep 1"/>
          <p:cNvGrpSpPr/>
          <p:nvPr/>
        </p:nvGrpSpPr>
        <p:grpSpPr>
          <a:xfrm>
            <a:off x="792163" y="692696"/>
            <a:ext cx="8351837" cy="5853112"/>
            <a:chOff x="468313" y="1004888"/>
            <a:chExt cx="8351837" cy="5853112"/>
          </a:xfrm>
        </p:grpSpPr>
        <p:pic>
          <p:nvPicPr>
            <p:cNvPr id="3" name="Picture 3" descr="C:\Mijn documenten\saalien1.jpg"/>
            <p:cNvPicPr>
              <a:picLocks noChangeAspect="1" noChangeArrowheads="1"/>
            </p:cNvPicPr>
            <p:nvPr/>
          </p:nvPicPr>
          <p:blipFill>
            <a:blip r:embed="rId3" cstate="print"/>
            <a:srcRect t="4358" r="9480"/>
            <a:stretch>
              <a:fillRect/>
            </a:stretch>
          </p:blipFill>
          <p:spPr bwMode="auto">
            <a:xfrm>
              <a:off x="3563938" y="1522413"/>
              <a:ext cx="4497387" cy="533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4772025" y="3767138"/>
              <a:ext cx="2566988" cy="1614487"/>
            </a:xfrm>
            <a:custGeom>
              <a:avLst/>
              <a:gdLst>
                <a:gd name="T0" fmla="*/ 2147483647 w 2079"/>
                <a:gd name="T1" fmla="*/ 2147483647 h 1307"/>
                <a:gd name="T2" fmla="*/ 2147483647 w 2079"/>
                <a:gd name="T3" fmla="*/ 2147483647 h 1307"/>
                <a:gd name="T4" fmla="*/ 2147483647 w 2079"/>
                <a:gd name="T5" fmla="*/ 2147483647 h 1307"/>
                <a:gd name="T6" fmla="*/ 2147483647 w 2079"/>
                <a:gd name="T7" fmla="*/ 2147483647 h 1307"/>
                <a:gd name="T8" fmla="*/ 2147483647 w 2079"/>
                <a:gd name="T9" fmla="*/ 2147483647 h 1307"/>
                <a:gd name="T10" fmla="*/ 2147483647 w 2079"/>
                <a:gd name="T11" fmla="*/ 2147483647 h 1307"/>
                <a:gd name="T12" fmla="*/ 2147483647 w 2079"/>
                <a:gd name="T13" fmla="*/ 2147483647 h 1307"/>
                <a:gd name="T14" fmla="*/ 2147483647 w 2079"/>
                <a:gd name="T15" fmla="*/ 2147483647 h 1307"/>
                <a:gd name="T16" fmla="*/ 2147483647 w 2079"/>
                <a:gd name="T17" fmla="*/ 2147483647 h 1307"/>
                <a:gd name="T18" fmla="*/ 2147483647 w 2079"/>
                <a:gd name="T19" fmla="*/ 2147483647 h 1307"/>
                <a:gd name="T20" fmla="*/ 2147483647 w 2079"/>
                <a:gd name="T21" fmla="*/ 2147483647 h 1307"/>
                <a:gd name="T22" fmla="*/ 2147483647 w 2079"/>
                <a:gd name="T23" fmla="*/ 2147483647 h 1307"/>
                <a:gd name="T24" fmla="*/ 2147483647 w 2079"/>
                <a:gd name="T25" fmla="*/ 2147483647 h 1307"/>
                <a:gd name="T26" fmla="*/ 2147483647 w 2079"/>
                <a:gd name="T27" fmla="*/ 2147483647 h 1307"/>
                <a:gd name="T28" fmla="*/ 2147483647 w 2079"/>
                <a:gd name="T29" fmla="*/ 2147483647 h 1307"/>
                <a:gd name="T30" fmla="*/ 2147483647 w 2079"/>
                <a:gd name="T31" fmla="*/ 2147483647 h 1307"/>
                <a:gd name="T32" fmla="*/ 2147483647 w 2079"/>
                <a:gd name="T33" fmla="*/ 2147483647 h 1307"/>
                <a:gd name="T34" fmla="*/ 2147483647 w 2079"/>
                <a:gd name="T35" fmla="*/ 2147483647 h 1307"/>
                <a:gd name="T36" fmla="*/ 2147483647 w 2079"/>
                <a:gd name="T37" fmla="*/ 2147483647 h 1307"/>
                <a:gd name="T38" fmla="*/ 2147483647 w 2079"/>
                <a:gd name="T39" fmla="*/ 2147483647 h 1307"/>
                <a:gd name="T40" fmla="*/ 2147483647 w 2079"/>
                <a:gd name="T41" fmla="*/ 2147483647 h 1307"/>
                <a:gd name="T42" fmla="*/ 2147483647 w 2079"/>
                <a:gd name="T43" fmla="*/ 2147483647 h 1307"/>
                <a:gd name="T44" fmla="*/ 2147483647 w 2079"/>
                <a:gd name="T45" fmla="*/ 2147483647 h 1307"/>
                <a:gd name="T46" fmla="*/ 2147483647 w 2079"/>
                <a:gd name="T47" fmla="*/ 2147483647 h 1307"/>
                <a:gd name="T48" fmla="*/ 2147483647 w 2079"/>
                <a:gd name="T49" fmla="*/ 2147483647 h 1307"/>
                <a:gd name="T50" fmla="*/ 2147483647 w 2079"/>
                <a:gd name="T51" fmla="*/ 2147483647 h 1307"/>
                <a:gd name="T52" fmla="*/ 2147483647 w 2079"/>
                <a:gd name="T53" fmla="*/ 2147483647 h 1307"/>
                <a:gd name="T54" fmla="*/ 2147483647 w 2079"/>
                <a:gd name="T55" fmla="*/ 2147483647 h 1307"/>
                <a:gd name="T56" fmla="*/ 2147483647 w 2079"/>
                <a:gd name="T57" fmla="*/ 2147483647 h 1307"/>
                <a:gd name="T58" fmla="*/ 2147483647 w 2079"/>
                <a:gd name="T59" fmla="*/ 2147483647 h 1307"/>
                <a:gd name="T60" fmla="*/ 2147483647 w 2079"/>
                <a:gd name="T61" fmla="*/ 2147483647 h 1307"/>
                <a:gd name="T62" fmla="*/ 2147483647 w 2079"/>
                <a:gd name="T63" fmla="*/ 2147483647 h 1307"/>
                <a:gd name="T64" fmla="*/ 0 w 2079"/>
                <a:gd name="T65" fmla="*/ 2147483647 h 13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79"/>
                <a:gd name="T100" fmla="*/ 0 h 1307"/>
                <a:gd name="T101" fmla="*/ 2079 w 2079"/>
                <a:gd name="T102" fmla="*/ 1307 h 13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79" h="1307">
                  <a:moveTo>
                    <a:pt x="0" y="54"/>
                  </a:moveTo>
                  <a:cubicBezTo>
                    <a:pt x="15" y="98"/>
                    <a:pt x="35" y="128"/>
                    <a:pt x="72" y="153"/>
                  </a:cubicBezTo>
                  <a:cubicBezTo>
                    <a:pt x="99" y="193"/>
                    <a:pt x="125" y="219"/>
                    <a:pt x="171" y="234"/>
                  </a:cubicBezTo>
                  <a:cubicBezTo>
                    <a:pt x="300" y="231"/>
                    <a:pt x="429" y="233"/>
                    <a:pt x="558" y="225"/>
                  </a:cubicBezTo>
                  <a:cubicBezTo>
                    <a:pt x="577" y="224"/>
                    <a:pt x="612" y="207"/>
                    <a:pt x="612" y="207"/>
                  </a:cubicBezTo>
                  <a:cubicBezTo>
                    <a:pt x="624" y="210"/>
                    <a:pt x="639" y="208"/>
                    <a:pt x="648" y="216"/>
                  </a:cubicBezTo>
                  <a:cubicBezTo>
                    <a:pt x="681" y="245"/>
                    <a:pt x="709" y="311"/>
                    <a:pt x="729" y="351"/>
                  </a:cubicBezTo>
                  <a:cubicBezTo>
                    <a:pt x="733" y="359"/>
                    <a:pt x="730" y="372"/>
                    <a:pt x="738" y="378"/>
                  </a:cubicBezTo>
                  <a:cubicBezTo>
                    <a:pt x="779" y="407"/>
                    <a:pt x="853" y="407"/>
                    <a:pt x="900" y="423"/>
                  </a:cubicBezTo>
                  <a:cubicBezTo>
                    <a:pt x="952" y="500"/>
                    <a:pt x="883" y="409"/>
                    <a:pt x="945" y="459"/>
                  </a:cubicBezTo>
                  <a:cubicBezTo>
                    <a:pt x="953" y="466"/>
                    <a:pt x="955" y="478"/>
                    <a:pt x="963" y="486"/>
                  </a:cubicBezTo>
                  <a:cubicBezTo>
                    <a:pt x="971" y="494"/>
                    <a:pt x="981" y="498"/>
                    <a:pt x="990" y="504"/>
                  </a:cubicBezTo>
                  <a:cubicBezTo>
                    <a:pt x="1039" y="578"/>
                    <a:pt x="1096" y="577"/>
                    <a:pt x="1179" y="585"/>
                  </a:cubicBezTo>
                  <a:cubicBezTo>
                    <a:pt x="1218" y="598"/>
                    <a:pt x="1250" y="623"/>
                    <a:pt x="1287" y="639"/>
                  </a:cubicBezTo>
                  <a:cubicBezTo>
                    <a:pt x="1304" y="647"/>
                    <a:pt x="1341" y="657"/>
                    <a:pt x="1341" y="657"/>
                  </a:cubicBezTo>
                  <a:cubicBezTo>
                    <a:pt x="1347" y="675"/>
                    <a:pt x="1353" y="693"/>
                    <a:pt x="1359" y="711"/>
                  </a:cubicBezTo>
                  <a:cubicBezTo>
                    <a:pt x="1363" y="723"/>
                    <a:pt x="1375" y="732"/>
                    <a:pt x="1386" y="738"/>
                  </a:cubicBezTo>
                  <a:cubicBezTo>
                    <a:pt x="1433" y="764"/>
                    <a:pt x="1497" y="770"/>
                    <a:pt x="1548" y="783"/>
                  </a:cubicBezTo>
                  <a:cubicBezTo>
                    <a:pt x="1578" y="791"/>
                    <a:pt x="1600" y="809"/>
                    <a:pt x="1629" y="819"/>
                  </a:cubicBezTo>
                  <a:cubicBezTo>
                    <a:pt x="1642" y="912"/>
                    <a:pt x="1641" y="888"/>
                    <a:pt x="1737" y="900"/>
                  </a:cubicBezTo>
                  <a:cubicBezTo>
                    <a:pt x="1777" y="927"/>
                    <a:pt x="1780" y="965"/>
                    <a:pt x="1818" y="990"/>
                  </a:cubicBezTo>
                  <a:cubicBezTo>
                    <a:pt x="1851" y="1040"/>
                    <a:pt x="1817" y="1000"/>
                    <a:pt x="1863" y="1026"/>
                  </a:cubicBezTo>
                  <a:cubicBezTo>
                    <a:pt x="1903" y="1048"/>
                    <a:pt x="1929" y="1075"/>
                    <a:pt x="1971" y="1089"/>
                  </a:cubicBezTo>
                  <a:cubicBezTo>
                    <a:pt x="1979" y="1158"/>
                    <a:pt x="1985" y="1239"/>
                    <a:pt x="2007" y="1305"/>
                  </a:cubicBezTo>
                  <a:cubicBezTo>
                    <a:pt x="2019" y="1302"/>
                    <a:pt x="2037" y="1307"/>
                    <a:pt x="2043" y="1296"/>
                  </a:cubicBezTo>
                  <a:cubicBezTo>
                    <a:pt x="2063" y="1261"/>
                    <a:pt x="2045" y="1140"/>
                    <a:pt x="2043" y="1116"/>
                  </a:cubicBezTo>
                  <a:cubicBezTo>
                    <a:pt x="2049" y="1098"/>
                    <a:pt x="2079" y="1068"/>
                    <a:pt x="2061" y="1062"/>
                  </a:cubicBezTo>
                  <a:cubicBezTo>
                    <a:pt x="2043" y="1056"/>
                    <a:pt x="2007" y="1044"/>
                    <a:pt x="2007" y="1044"/>
                  </a:cubicBezTo>
                  <a:cubicBezTo>
                    <a:pt x="1980" y="1004"/>
                    <a:pt x="1965" y="1000"/>
                    <a:pt x="1917" y="990"/>
                  </a:cubicBezTo>
                  <a:cubicBezTo>
                    <a:pt x="1899" y="937"/>
                    <a:pt x="1922" y="986"/>
                    <a:pt x="1881" y="945"/>
                  </a:cubicBezTo>
                  <a:cubicBezTo>
                    <a:pt x="1810" y="874"/>
                    <a:pt x="1924" y="965"/>
                    <a:pt x="1836" y="891"/>
                  </a:cubicBezTo>
                  <a:cubicBezTo>
                    <a:pt x="1808" y="868"/>
                    <a:pt x="1762" y="848"/>
                    <a:pt x="1728" y="837"/>
                  </a:cubicBezTo>
                  <a:cubicBezTo>
                    <a:pt x="1692" y="801"/>
                    <a:pt x="1675" y="807"/>
                    <a:pt x="1629" y="792"/>
                  </a:cubicBezTo>
                  <a:cubicBezTo>
                    <a:pt x="1606" y="722"/>
                    <a:pt x="1549" y="744"/>
                    <a:pt x="1476" y="738"/>
                  </a:cubicBezTo>
                  <a:cubicBezTo>
                    <a:pt x="1413" y="696"/>
                    <a:pt x="1434" y="720"/>
                    <a:pt x="1404" y="675"/>
                  </a:cubicBezTo>
                  <a:cubicBezTo>
                    <a:pt x="1415" y="631"/>
                    <a:pt x="1425" y="626"/>
                    <a:pt x="1467" y="612"/>
                  </a:cubicBezTo>
                  <a:cubicBezTo>
                    <a:pt x="1473" y="594"/>
                    <a:pt x="1479" y="576"/>
                    <a:pt x="1485" y="558"/>
                  </a:cubicBezTo>
                  <a:cubicBezTo>
                    <a:pt x="1491" y="540"/>
                    <a:pt x="1467" y="504"/>
                    <a:pt x="1467" y="504"/>
                  </a:cubicBezTo>
                  <a:cubicBezTo>
                    <a:pt x="1470" y="492"/>
                    <a:pt x="1469" y="478"/>
                    <a:pt x="1476" y="468"/>
                  </a:cubicBezTo>
                  <a:cubicBezTo>
                    <a:pt x="1482" y="459"/>
                    <a:pt x="1497" y="459"/>
                    <a:pt x="1503" y="450"/>
                  </a:cubicBezTo>
                  <a:cubicBezTo>
                    <a:pt x="1513" y="434"/>
                    <a:pt x="1521" y="396"/>
                    <a:pt x="1521" y="396"/>
                  </a:cubicBezTo>
                  <a:cubicBezTo>
                    <a:pt x="1512" y="390"/>
                    <a:pt x="1505" y="380"/>
                    <a:pt x="1494" y="378"/>
                  </a:cubicBezTo>
                  <a:cubicBezTo>
                    <a:pt x="1454" y="371"/>
                    <a:pt x="1438" y="444"/>
                    <a:pt x="1422" y="468"/>
                  </a:cubicBezTo>
                  <a:cubicBezTo>
                    <a:pt x="1388" y="457"/>
                    <a:pt x="1380" y="434"/>
                    <a:pt x="1350" y="414"/>
                  </a:cubicBezTo>
                  <a:cubicBezTo>
                    <a:pt x="1332" y="417"/>
                    <a:pt x="1306" y="408"/>
                    <a:pt x="1296" y="423"/>
                  </a:cubicBezTo>
                  <a:cubicBezTo>
                    <a:pt x="1285" y="441"/>
                    <a:pt x="1300" y="465"/>
                    <a:pt x="1305" y="486"/>
                  </a:cubicBezTo>
                  <a:cubicBezTo>
                    <a:pt x="1309" y="504"/>
                    <a:pt x="1323" y="540"/>
                    <a:pt x="1323" y="540"/>
                  </a:cubicBezTo>
                  <a:cubicBezTo>
                    <a:pt x="1259" y="561"/>
                    <a:pt x="1264" y="564"/>
                    <a:pt x="1152" y="540"/>
                  </a:cubicBezTo>
                  <a:cubicBezTo>
                    <a:pt x="1129" y="535"/>
                    <a:pt x="1119" y="505"/>
                    <a:pt x="1098" y="495"/>
                  </a:cubicBezTo>
                  <a:cubicBezTo>
                    <a:pt x="1023" y="458"/>
                    <a:pt x="1121" y="520"/>
                    <a:pt x="1044" y="468"/>
                  </a:cubicBezTo>
                  <a:cubicBezTo>
                    <a:pt x="1016" y="425"/>
                    <a:pt x="986" y="432"/>
                    <a:pt x="945" y="405"/>
                  </a:cubicBezTo>
                  <a:cubicBezTo>
                    <a:pt x="928" y="353"/>
                    <a:pt x="948" y="402"/>
                    <a:pt x="909" y="351"/>
                  </a:cubicBezTo>
                  <a:cubicBezTo>
                    <a:pt x="852" y="278"/>
                    <a:pt x="898" y="314"/>
                    <a:pt x="846" y="279"/>
                  </a:cubicBezTo>
                  <a:cubicBezTo>
                    <a:pt x="812" y="228"/>
                    <a:pt x="778" y="241"/>
                    <a:pt x="711" y="234"/>
                  </a:cubicBezTo>
                  <a:cubicBezTo>
                    <a:pt x="705" y="216"/>
                    <a:pt x="688" y="198"/>
                    <a:pt x="693" y="180"/>
                  </a:cubicBezTo>
                  <a:cubicBezTo>
                    <a:pt x="702" y="146"/>
                    <a:pt x="718" y="123"/>
                    <a:pt x="729" y="90"/>
                  </a:cubicBezTo>
                  <a:cubicBezTo>
                    <a:pt x="708" y="27"/>
                    <a:pt x="630" y="58"/>
                    <a:pt x="576" y="63"/>
                  </a:cubicBezTo>
                  <a:cubicBezTo>
                    <a:pt x="558" y="69"/>
                    <a:pt x="540" y="75"/>
                    <a:pt x="522" y="81"/>
                  </a:cubicBezTo>
                  <a:cubicBezTo>
                    <a:pt x="513" y="84"/>
                    <a:pt x="495" y="90"/>
                    <a:pt x="495" y="90"/>
                  </a:cubicBezTo>
                  <a:cubicBezTo>
                    <a:pt x="468" y="87"/>
                    <a:pt x="439" y="91"/>
                    <a:pt x="414" y="81"/>
                  </a:cubicBezTo>
                  <a:cubicBezTo>
                    <a:pt x="405" y="77"/>
                    <a:pt x="412" y="61"/>
                    <a:pt x="405" y="54"/>
                  </a:cubicBezTo>
                  <a:cubicBezTo>
                    <a:pt x="390" y="39"/>
                    <a:pt x="369" y="30"/>
                    <a:pt x="351" y="18"/>
                  </a:cubicBezTo>
                  <a:cubicBezTo>
                    <a:pt x="342" y="12"/>
                    <a:pt x="324" y="0"/>
                    <a:pt x="324" y="0"/>
                  </a:cubicBezTo>
                  <a:cubicBezTo>
                    <a:pt x="298" y="4"/>
                    <a:pt x="262" y="3"/>
                    <a:pt x="243" y="27"/>
                  </a:cubicBezTo>
                  <a:cubicBezTo>
                    <a:pt x="208" y="71"/>
                    <a:pt x="266" y="43"/>
                    <a:pt x="207" y="63"/>
                  </a:cubicBezTo>
                  <a:cubicBezTo>
                    <a:pt x="18" y="54"/>
                    <a:pt x="87" y="54"/>
                    <a:pt x="0" y="54"/>
                  </a:cubicBezTo>
                  <a:close/>
                </a:path>
              </a:pathLst>
            </a:custGeom>
            <a:solidFill>
              <a:srgbClr val="80008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nl-NL"/>
            </a:p>
          </p:txBody>
        </p: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68313" y="5229226"/>
              <a:ext cx="2987675" cy="1281114"/>
              <a:chOff x="0" y="1021"/>
              <a:chExt cx="1882" cy="807"/>
            </a:xfrm>
          </p:grpSpPr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0" y="1021"/>
                <a:ext cx="350" cy="192"/>
              </a:xfrm>
              <a:prstGeom prst="rect">
                <a:avLst/>
              </a:prstGeom>
              <a:solidFill>
                <a:srgbClr val="000099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1" name="Rectangle 14"/>
              <p:cNvSpPr>
                <a:spLocks noChangeArrowheads="1"/>
              </p:cNvSpPr>
              <p:nvPr/>
            </p:nvSpPr>
            <p:spPr bwMode="auto">
              <a:xfrm>
                <a:off x="0" y="1309"/>
                <a:ext cx="350" cy="192"/>
              </a:xfrm>
              <a:prstGeom prst="rect">
                <a:avLst/>
              </a:prstGeom>
              <a:solidFill>
                <a:srgbClr val="80008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350" y="1021"/>
                <a:ext cx="15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NL" sz="1800">
                    <a:latin typeface="Frutiger 45 Light" pitchFamily="2" charset="0"/>
                  </a:rPr>
                  <a:t>Landijs</a:t>
                </a: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350" y="1309"/>
                <a:ext cx="15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NL" sz="1800">
                    <a:latin typeface="Frutiger 45 Light" pitchFamily="2" charset="0"/>
                  </a:rPr>
                  <a:t>Glaciale afzettingen</a:t>
                </a:r>
              </a:p>
            </p:txBody>
          </p:sp>
          <p:sp>
            <p:nvSpPr>
              <p:cNvPr id="14" name="Rectangle 23"/>
              <p:cNvSpPr>
                <a:spLocks noChangeArrowheads="1"/>
              </p:cNvSpPr>
              <p:nvPr/>
            </p:nvSpPr>
            <p:spPr bwMode="auto">
              <a:xfrm>
                <a:off x="0" y="1597"/>
                <a:ext cx="350" cy="192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latin typeface="Frutiger 45 Light" pitchFamily="2" charset="0"/>
                </a:endParaRPr>
              </a:p>
            </p:txBody>
          </p:sp>
          <p:sp>
            <p:nvSpPr>
              <p:cNvPr id="15" name="Text Box 24"/>
              <p:cNvSpPr txBox="1">
                <a:spLocks noChangeArrowheads="1"/>
              </p:cNvSpPr>
              <p:nvPr/>
            </p:nvSpPr>
            <p:spPr bwMode="auto">
              <a:xfrm>
                <a:off x="394" y="1597"/>
                <a:ext cx="135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NL" sz="1800">
                    <a:latin typeface="Frutiger 45 Light" pitchFamily="2" charset="0"/>
                  </a:rPr>
                  <a:t>Poolwoestijn</a:t>
                </a:r>
              </a:p>
            </p:txBody>
          </p:sp>
        </p:grpSp>
        <p:sp>
          <p:nvSpPr>
            <p:cNvPr id="6" name="Freeform 22"/>
            <p:cNvSpPr>
              <a:spLocks/>
            </p:cNvSpPr>
            <p:nvPr/>
          </p:nvSpPr>
          <p:spPr bwMode="auto">
            <a:xfrm>
              <a:off x="4865688" y="1004888"/>
              <a:ext cx="3954462" cy="3863975"/>
            </a:xfrm>
            <a:custGeom>
              <a:avLst/>
              <a:gdLst/>
              <a:ahLst/>
              <a:cxnLst>
                <a:cxn ang="0">
                  <a:pos x="170" y="338"/>
                </a:cxn>
                <a:cxn ang="0">
                  <a:pos x="162" y="530"/>
                </a:cxn>
                <a:cxn ang="0">
                  <a:pos x="114" y="626"/>
                </a:cxn>
                <a:cxn ang="0">
                  <a:pos x="98" y="650"/>
                </a:cxn>
                <a:cxn ang="0">
                  <a:pos x="114" y="962"/>
                </a:cxn>
                <a:cxn ang="0">
                  <a:pos x="154" y="1162"/>
                </a:cxn>
                <a:cxn ang="0">
                  <a:pos x="170" y="1210"/>
                </a:cxn>
                <a:cxn ang="0">
                  <a:pos x="218" y="1234"/>
                </a:cxn>
                <a:cxn ang="0">
                  <a:pos x="266" y="1378"/>
                </a:cxn>
                <a:cxn ang="0">
                  <a:pos x="314" y="1418"/>
                </a:cxn>
                <a:cxn ang="0">
                  <a:pos x="354" y="1466"/>
                </a:cxn>
                <a:cxn ang="0">
                  <a:pos x="370" y="1514"/>
                </a:cxn>
                <a:cxn ang="0">
                  <a:pos x="402" y="1722"/>
                </a:cxn>
                <a:cxn ang="0">
                  <a:pos x="434" y="1866"/>
                </a:cxn>
                <a:cxn ang="0">
                  <a:pos x="442" y="1946"/>
                </a:cxn>
                <a:cxn ang="0">
                  <a:pos x="506" y="2098"/>
                </a:cxn>
                <a:cxn ang="0">
                  <a:pos x="690" y="2066"/>
                </a:cxn>
                <a:cxn ang="0">
                  <a:pos x="730" y="1938"/>
                </a:cxn>
                <a:cxn ang="0">
                  <a:pos x="770" y="1658"/>
                </a:cxn>
                <a:cxn ang="0">
                  <a:pos x="826" y="1562"/>
                </a:cxn>
                <a:cxn ang="0">
                  <a:pos x="850" y="1538"/>
                </a:cxn>
                <a:cxn ang="0">
                  <a:pos x="890" y="1354"/>
                </a:cxn>
                <a:cxn ang="0">
                  <a:pos x="906" y="1274"/>
                </a:cxn>
                <a:cxn ang="0">
                  <a:pos x="962" y="1146"/>
                </a:cxn>
                <a:cxn ang="0">
                  <a:pos x="1058" y="1154"/>
                </a:cxn>
                <a:cxn ang="0">
                  <a:pos x="1082" y="1178"/>
                </a:cxn>
                <a:cxn ang="0">
                  <a:pos x="1130" y="1210"/>
                </a:cxn>
                <a:cxn ang="0">
                  <a:pos x="1138" y="1874"/>
                </a:cxn>
                <a:cxn ang="0">
                  <a:pos x="1106" y="2050"/>
                </a:cxn>
                <a:cxn ang="0">
                  <a:pos x="994" y="2282"/>
                </a:cxn>
                <a:cxn ang="0">
                  <a:pos x="1026" y="2434"/>
                </a:cxn>
                <a:cxn ang="0">
                  <a:pos x="1146" y="2370"/>
                </a:cxn>
                <a:cxn ang="0">
                  <a:pos x="1194" y="2338"/>
                </a:cxn>
                <a:cxn ang="0">
                  <a:pos x="1282" y="2194"/>
                </a:cxn>
                <a:cxn ang="0">
                  <a:pos x="1298" y="2146"/>
                </a:cxn>
                <a:cxn ang="0">
                  <a:pos x="1330" y="2098"/>
                </a:cxn>
                <a:cxn ang="0">
                  <a:pos x="1402" y="2026"/>
                </a:cxn>
                <a:cxn ang="0">
                  <a:pos x="1466" y="1930"/>
                </a:cxn>
                <a:cxn ang="0">
                  <a:pos x="1498" y="1906"/>
                </a:cxn>
                <a:cxn ang="0">
                  <a:pos x="1562" y="1850"/>
                </a:cxn>
                <a:cxn ang="0">
                  <a:pos x="1634" y="1762"/>
                </a:cxn>
                <a:cxn ang="0">
                  <a:pos x="1666" y="1706"/>
                </a:cxn>
                <a:cxn ang="0">
                  <a:pos x="1874" y="1698"/>
                </a:cxn>
                <a:cxn ang="0">
                  <a:pos x="1930" y="1690"/>
                </a:cxn>
                <a:cxn ang="0">
                  <a:pos x="1978" y="1674"/>
                </a:cxn>
                <a:cxn ang="0">
                  <a:pos x="1994" y="1626"/>
                </a:cxn>
                <a:cxn ang="0">
                  <a:pos x="1394" y="314"/>
                </a:cxn>
                <a:cxn ang="0">
                  <a:pos x="146" y="338"/>
                </a:cxn>
                <a:cxn ang="0">
                  <a:pos x="170" y="418"/>
                </a:cxn>
              </a:cxnLst>
              <a:rect l="0" t="0" r="r" b="b"/>
              <a:pathLst>
                <a:path w="2491" h="2434">
                  <a:moveTo>
                    <a:pt x="170" y="338"/>
                  </a:moveTo>
                  <a:cubicBezTo>
                    <a:pt x="167" y="402"/>
                    <a:pt x="168" y="466"/>
                    <a:pt x="162" y="530"/>
                  </a:cubicBezTo>
                  <a:cubicBezTo>
                    <a:pt x="158" y="569"/>
                    <a:pt x="135" y="595"/>
                    <a:pt x="114" y="626"/>
                  </a:cubicBezTo>
                  <a:cubicBezTo>
                    <a:pt x="109" y="634"/>
                    <a:pt x="98" y="650"/>
                    <a:pt x="98" y="650"/>
                  </a:cubicBezTo>
                  <a:cubicBezTo>
                    <a:pt x="74" y="746"/>
                    <a:pt x="0" y="924"/>
                    <a:pt x="114" y="962"/>
                  </a:cubicBezTo>
                  <a:cubicBezTo>
                    <a:pt x="154" y="1021"/>
                    <a:pt x="130" y="1089"/>
                    <a:pt x="154" y="1162"/>
                  </a:cubicBezTo>
                  <a:cubicBezTo>
                    <a:pt x="159" y="1178"/>
                    <a:pt x="154" y="1205"/>
                    <a:pt x="170" y="1210"/>
                  </a:cubicBezTo>
                  <a:cubicBezTo>
                    <a:pt x="203" y="1221"/>
                    <a:pt x="187" y="1213"/>
                    <a:pt x="218" y="1234"/>
                  </a:cubicBezTo>
                  <a:cubicBezTo>
                    <a:pt x="234" y="1282"/>
                    <a:pt x="250" y="1330"/>
                    <a:pt x="266" y="1378"/>
                  </a:cubicBezTo>
                  <a:cubicBezTo>
                    <a:pt x="271" y="1394"/>
                    <a:pt x="302" y="1408"/>
                    <a:pt x="314" y="1418"/>
                  </a:cubicBezTo>
                  <a:cubicBezTo>
                    <a:pt x="327" y="1429"/>
                    <a:pt x="347" y="1449"/>
                    <a:pt x="354" y="1466"/>
                  </a:cubicBezTo>
                  <a:cubicBezTo>
                    <a:pt x="361" y="1481"/>
                    <a:pt x="370" y="1514"/>
                    <a:pt x="370" y="1514"/>
                  </a:cubicBezTo>
                  <a:cubicBezTo>
                    <a:pt x="376" y="1587"/>
                    <a:pt x="379" y="1653"/>
                    <a:pt x="402" y="1722"/>
                  </a:cubicBezTo>
                  <a:cubicBezTo>
                    <a:pt x="408" y="1773"/>
                    <a:pt x="418" y="1818"/>
                    <a:pt x="434" y="1866"/>
                  </a:cubicBezTo>
                  <a:cubicBezTo>
                    <a:pt x="437" y="1893"/>
                    <a:pt x="440" y="1919"/>
                    <a:pt x="442" y="1946"/>
                  </a:cubicBezTo>
                  <a:cubicBezTo>
                    <a:pt x="449" y="2039"/>
                    <a:pt x="423" y="2077"/>
                    <a:pt x="506" y="2098"/>
                  </a:cubicBezTo>
                  <a:cubicBezTo>
                    <a:pt x="579" y="2093"/>
                    <a:pt x="633" y="2104"/>
                    <a:pt x="690" y="2066"/>
                  </a:cubicBezTo>
                  <a:cubicBezTo>
                    <a:pt x="716" y="2027"/>
                    <a:pt x="721" y="1983"/>
                    <a:pt x="730" y="1938"/>
                  </a:cubicBezTo>
                  <a:cubicBezTo>
                    <a:pt x="735" y="1875"/>
                    <a:pt x="738" y="1706"/>
                    <a:pt x="770" y="1658"/>
                  </a:cubicBezTo>
                  <a:cubicBezTo>
                    <a:pt x="782" y="1588"/>
                    <a:pt x="767" y="1621"/>
                    <a:pt x="826" y="1562"/>
                  </a:cubicBezTo>
                  <a:cubicBezTo>
                    <a:pt x="834" y="1554"/>
                    <a:pt x="850" y="1538"/>
                    <a:pt x="850" y="1538"/>
                  </a:cubicBezTo>
                  <a:cubicBezTo>
                    <a:pt x="860" y="1475"/>
                    <a:pt x="878" y="1416"/>
                    <a:pt x="890" y="1354"/>
                  </a:cubicBezTo>
                  <a:cubicBezTo>
                    <a:pt x="895" y="1327"/>
                    <a:pt x="906" y="1274"/>
                    <a:pt x="906" y="1274"/>
                  </a:cubicBezTo>
                  <a:cubicBezTo>
                    <a:pt x="913" y="1180"/>
                    <a:pt x="891" y="1170"/>
                    <a:pt x="962" y="1146"/>
                  </a:cubicBezTo>
                  <a:cubicBezTo>
                    <a:pt x="994" y="1149"/>
                    <a:pt x="1027" y="1146"/>
                    <a:pt x="1058" y="1154"/>
                  </a:cubicBezTo>
                  <a:cubicBezTo>
                    <a:pt x="1069" y="1157"/>
                    <a:pt x="1073" y="1171"/>
                    <a:pt x="1082" y="1178"/>
                  </a:cubicBezTo>
                  <a:cubicBezTo>
                    <a:pt x="1097" y="1190"/>
                    <a:pt x="1130" y="1210"/>
                    <a:pt x="1130" y="1210"/>
                  </a:cubicBezTo>
                  <a:cubicBezTo>
                    <a:pt x="1201" y="1424"/>
                    <a:pt x="1144" y="1623"/>
                    <a:pt x="1138" y="1874"/>
                  </a:cubicBezTo>
                  <a:cubicBezTo>
                    <a:pt x="1137" y="1927"/>
                    <a:pt x="1128" y="2001"/>
                    <a:pt x="1106" y="2050"/>
                  </a:cubicBezTo>
                  <a:cubicBezTo>
                    <a:pt x="1071" y="2127"/>
                    <a:pt x="1021" y="2201"/>
                    <a:pt x="994" y="2282"/>
                  </a:cubicBezTo>
                  <a:cubicBezTo>
                    <a:pt x="995" y="2302"/>
                    <a:pt x="958" y="2434"/>
                    <a:pt x="1026" y="2434"/>
                  </a:cubicBezTo>
                  <a:cubicBezTo>
                    <a:pt x="1050" y="2434"/>
                    <a:pt x="1116" y="2387"/>
                    <a:pt x="1146" y="2370"/>
                  </a:cubicBezTo>
                  <a:cubicBezTo>
                    <a:pt x="1163" y="2361"/>
                    <a:pt x="1194" y="2338"/>
                    <a:pt x="1194" y="2338"/>
                  </a:cubicBezTo>
                  <a:cubicBezTo>
                    <a:pt x="1226" y="2290"/>
                    <a:pt x="1250" y="2242"/>
                    <a:pt x="1282" y="2194"/>
                  </a:cubicBezTo>
                  <a:cubicBezTo>
                    <a:pt x="1291" y="2180"/>
                    <a:pt x="1293" y="2162"/>
                    <a:pt x="1298" y="2146"/>
                  </a:cubicBezTo>
                  <a:cubicBezTo>
                    <a:pt x="1304" y="2128"/>
                    <a:pt x="1319" y="2114"/>
                    <a:pt x="1330" y="2098"/>
                  </a:cubicBezTo>
                  <a:cubicBezTo>
                    <a:pt x="1349" y="2070"/>
                    <a:pt x="1378" y="2050"/>
                    <a:pt x="1402" y="2026"/>
                  </a:cubicBezTo>
                  <a:cubicBezTo>
                    <a:pt x="1425" y="2003"/>
                    <a:pt x="1447" y="1959"/>
                    <a:pt x="1466" y="1930"/>
                  </a:cubicBezTo>
                  <a:cubicBezTo>
                    <a:pt x="1473" y="1919"/>
                    <a:pt x="1489" y="1915"/>
                    <a:pt x="1498" y="1906"/>
                  </a:cubicBezTo>
                  <a:cubicBezTo>
                    <a:pt x="1522" y="1882"/>
                    <a:pt x="1527" y="1862"/>
                    <a:pt x="1562" y="1850"/>
                  </a:cubicBezTo>
                  <a:cubicBezTo>
                    <a:pt x="1574" y="1813"/>
                    <a:pt x="1611" y="1794"/>
                    <a:pt x="1634" y="1762"/>
                  </a:cubicBezTo>
                  <a:cubicBezTo>
                    <a:pt x="1646" y="1745"/>
                    <a:pt x="1645" y="1709"/>
                    <a:pt x="1666" y="1706"/>
                  </a:cubicBezTo>
                  <a:cubicBezTo>
                    <a:pt x="1735" y="1696"/>
                    <a:pt x="1805" y="1701"/>
                    <a:pt x="1874" y="1698"/>
                  </a:cubicBezTo>
                  <a:cubicBezTo>
                    <a:pt x="1893" y="1695"/>
                    <a:pt x="1912" y="1694"/>
                    <a:pt x="1930" y="1690"/>
                  </a:cubicBezTo>
                  <a:cubicBezTo>
                    <a:pt x="1946" y="1686"/>
                    <a:pt x="1978" y="1674"/>
                    <a:pt x="1978" y="1674"/>
                  </a:cubicBezTo>
                  <a:cubicBezTo>
                    <a:pt x="1983" y="1658"/>
                    <a:pt x="1989" y="1642"/>
                    <a:pt x="1994" y="1626"/>
                  </a:cubicBezTo>
                  <a:cubicBezTo>
                    <a:pt x="2491" y="134"/>
                    <a:pt x="2182" y="325"/>
                    <a:pt x="1394" y="314"/>
                  </a:cubicBezTo>
                  <a:cubicBezTo>
                    <a:pt x="994" y="285"/>
                    <a:pt x="371" y="0"/>
                    <a:pt x="146" y="338"/>
                  </a:cubicBezTo>
                  <a:cubicBezTo>
                    <a:pt x="155" y="409"/>
                    <a:pt x="139" y="387"/>
                    <a:pt x="170" y="418"/>
                  </a:cubicBezTo>
                </a:path>
              </a:pathLst>
            </a:custGeom>
            <a:solidFill>
              <a:srgbClr val="333399">
                <a:alpha val="50000"/>
              </a:srgbClr>
            </a:solidFill>
            <a:ln w="158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/>
            <a:lstStyle/>
            <a:p>
              <a:endParaRPr lang="nl-NL"/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3779838" y="3429000"/>
              <a:ext cx="1800225" cy="3048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400">
                  <a:latin typeface="Frutiger 45 Light" pitchFamily="2" charset="0"/>
                </a:rPr>
                <a:t>Utrechtse heuvelrug</a:t>
              </a:r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6011863" y="3644900"/>
              <a:ext cx="1079500" cy="3048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400">
                  <a:latin typeface="Frutiger 45 Light" pitchFamily="2" charset="0"/>
                </a:rPr>
                <a:t>Veluwe</a:t>
              </a:r>
            </a:p>
          </p:txBody>
        </p:sp>
        <p:sp>
          <p:nvSpPr>
            <p:cNvPr id="9" name="Text Box 27"/>
            <p:cNvSpPr txBox="1">
              <a:spLocks noChangeArrowheads="1"/>
            </p:cNvSpPr>
            <p:nvPr/>
          </p:nvSpPr>
          <p:spPr bwMode="auto">
            <a:xfrm>
              <a:off x="7019925" y="4365625"/>
              <a:ext cx="1585913" cy="3048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400">
                  <a:latin typeface="Frutiger 45 Light" pitchFamily="2" charset="0"/>
                </a:rPr>
                <a:t>Holterberg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8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4" y="475012"/>
            <a:ext cx="6994567" cy="79374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2800" b="1" dirty="0" err="1" smtClean="0"/>
              <a:t>Fluvio</a:t>
            </a:r>
            <a:r>
              <a:rPr lang="nl-NL" sz="2800" b="1" dirty="0" smtClean="0"/>
              <a:t>-glaciale afzettingen: </a:t>
            </a:r>
            <a:r>
              <a:rPr lang="nl-NL" sz="2800" b="1" dirty="0" err="1" smtClean="0"/>
              <a:t>sandr</a:t>
            </a:r>
            <a:endParaRPr lang="nl-NL" sz="2800" b="1" dirty="0" smtClean="0"/>
          </a:p>
        </p:txBody>
      </p:sp>
      <p:pic>
        <p:nvPicPr>
          <p:cNvPr id="8" name="Picture 5" descr="3B landscape-stuwwallen"/>
          <p:cNvPicPr>
            <a:picLocks noChangeAspect="1" noChangeArrowheads="1"/>
          </p:cNvPicPr>
          <p:nvPr/>
        </p:nvPicPr>
        <p:blipFill>
          <a:blip r:embed="rId3" cstate="print"/>
          <a:srcRect b="51984"/>
          <a:stretch>
            <a:fillRect/>
          </a:stretch>
        </p:blipFill>
        <p:spPr>
          <a:xfrm>
            <a:off x="310363" y="1268760"/>
            <a:ext cx="7596336" cy="5053331"/>
          </a:xfrm>
          <a:prstGeom prst="rect">
            <a:avLst/>
          </a:prstGeom>
          <a:noFill/>
          <a:ln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315993"/>
            <a:ext cx="2089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>
                <a:latin typeface="Arial" charset="0"/>
              </a:rPr>
              <a:t>Bron: Inleiding Bodem, Wageningen UR</a:t>
            </a:r>
          </a:p>
        </p:txBody>
      </p:sp>
    </p:spTree>
    <p:extLst>
      <p:ext uri="{BB962C8B-B14F-4D97-AF65-F5344CB8AC3E}">
        <p14:creationId xmlns:p14="http://schemas.microsoft.com/office/powerpoint/2010/main" val="75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0639" y="534390"/>
            <a:ext cx="6852062" cy="71656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2800" b="1" dirty="0" err="1" smtClean="0"/>
              <a:t>Fluvio</a:t>
            </a:r>
            <a:r>
              <a:rPr lang="nl-NL" sz="2800" b="1" dirty="0" smtClean="0"/>
              <a:t>-glaciale afzettingen: </a:t>
            </a:r>
            <a:r>
              <a:rPr lang="nl-NL" sz="2800" b="1" dirty="0" err="1" smtClean="0"/>
              <a:t>sandr</a:t>
            </a:r>
            <a:endParaRPr lang="nl-NL" sz="2800" b="1" dirty="0" smtClean="0"/>
          </a:p>
        </p:txBody>
      </p:sp>
      <p:pic>
        <p:nvPicPr>
          <p:cNvPr id="46091" name="Picture 5" descr="spoelzand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12" y="1615957"/>
            <a:ext cx="6408738" cy="449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334780"/>
            <a:ext cx="2089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>
                <a:latin typeface="Arial" charset="0"/>
              </a:rPr>
              <a:t>Bron: Inleiding Bodem, Wageningen UR</a:t>
            </a:r>
          </a:p>
        </p:txBody>
      </p:sp>
    </p:spTree>
    <p:extLst>
      <p:ext uri="{BB962C8B-B14F-4D97-AF65-F5344CB8AC3E}">
        <p14:creationId xmlns:p14="http://schemas.microsoft.com/office/powerpoint/2010/main" val="37756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9238"/>
            <a:ext cx="8229600" cy="1001712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2800" b="1" dirty="0" err="1" smtClean="0"/>
              <a:t>Fluvio</a:t>
            </a:r>
            <a:r>
              <a:rPr lang="nl-NL" sz="2800" b="1" dirty="0" smtClean="0"/>
              <a:t>-glaciale afzettingen: </a:t>
            </a:r>
            <a:r>
              <a:rPr lang="nl-NL" sz="2800" b="1" dirty="0" err="1" smtClean="0"/>
              <a:t>sandr</a:t>
            </a:r>
            <a:endParaRPr lang="nl-NL" sz="2800" b="1" dirty="0" smtClean="0"/>
          </a:p>
        </p:txBody>
      </p:sp>
      <p:pic>
        <p:nvPicPr>
          <p:cNvPr id="9" name="Picture 5" descr="3B landscape-stuwwallen"/>
          <p:cNvPicPr>
            <a:picLocks noChangeAspect="1" noChangeArrowheads="1"/>
          </p:cNvPicPr>
          <p:nvPr/>
        </p:nvPicPr>
        <p:blipFill>
          <a:blip r:embed="rId3" cstate="print"/>
          <a:srcRect t="47453"/>
          <a:stretch>
            <a:fillRect/>
          </a:stretch>
        </p:blipFill>
        <p:spPr>
          <a:xfrm>
            <a:off x="519326" y="1124744"/>
            <a:ext cx="7875901" cy="573325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6516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8140" y="546265"/>
            <a:ext cx="6893585" cy="68881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2800" b="1" dirty="0" err="1" smtClean="0"/>
              <a:t>Fluvio</a:t>
            </a:r>
            <a:r>
              <a:rPr lang="nl-NL" sz="2800" b="1" dirty="0" smtClean="0"/>
              <a:t>-glaciale afzettingen: </a:t>
            </a:r>
            <a:r>
              <a:rPr lang="nl-NL" sz="2800" b="1" dirty="0" err="1" smtClean="0"/>
              <a:t>kameterras</a:t>
            </a:r>
            <a:endParaRPr lang="nl-NL" sz="2800" b="1" dirty="0" smtClean="0"/>
          </a:p>
        </p:txBody>
      </p:sp>
      <p:grpSp>
        <p:nvGrpSpPr>
          <p:cNvPr id="67589" name="Group 5"/>
          <p:cNvGrpSpPr>
            <a:grpSpLocks/>
          </p:cNvGrpSpPr>
          <p:nvPr/>
        </p:nvGrpSpPr>
        <p:grpSpPr bwMode="auto">
          <a:xfrm>
            <a:off x="843154" y="1436915"/>
            <a:ext cx="6406696" cy="5232174"/>
            <a:chOff x="4306" y="1441"/>
            <a:chExt cx="6465" cy="5191"/>
          </a:xfrm>
        </p:grpSpPr>
        <p:pic>
          <p:nvPicPr>
            <p:cNvPr id="44042" name="Picture 6" descr="stagnerend d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6" y="1441"/>
              <a:ext cx="6465" cy="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3" name="Text Box 7"/>
            <p:cNvSpPr txBox="1">
              <a:spLocks noChangeArrowheads="1"/>
            </p:cNvSpPr>
            <p:nvPr/>
          </p:nvSpPr>
          <p:spPr bwMode="auto">
            <a:xfrm>
              <a:off x="4361" y="5880"/>
              <a:ext cx="6218" cy="7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nl-NL" sz="1000" dirty="0" smtClean="0">
                  <a:latin typeface="Arial" charset="0"/>
                </a:rPr>
                <a:t>Schematische </a:t>
              </a:r>
              <a:r>
                <a:rPr lang="nl-NL" sz="1000" dirty="0">
                  <a:latin typeface="Arial" charset="0"/>
                </a:rPr>
                <a:t>weergave van de vorming van </a:t>
              </a:r>
              <a:r>
                <a:rPr lang="nl-NL" sz="1000" dirty="0" err="1">
                  <a:latin typeface="Arial" charset="0"/>
                </a:rPr>
                <a:t>esker</a:t>
              </a:r>
              <a:r>
                <a:rPr lang="nl-NL" sz="1000" dirty="0">
                  <a:latin typeface="Arial" charset="0"/>
                </a:rPr>
                <a:t>, </a:t>
              </a:r>
              <a:r>
                <a:rPr lang="nl-NL" sz="1000" dirty="0" err="1">
                  <a:latin typeface="Arial" charset="0"/>
                </a:rPr>
                <a:t>kame</a:t>
              </a:r>
              <a:r>
                <a:rPr lang="nl-NL" sz="1000" dirty="0">
                  <a:latin typeface="Arial" charset="0"/>
                </a:rPr>
                <a:t>, </a:t>
              </a:r>
              <a:r>
                <a:rPr lang="nl-NL" sz="1000" dirty="0" err="1">
                  <a:latin typeface="Arial" charset="0"/>
                </a:rPr>
                <a:t>kameterras</a:t>
              </a:r>
              <a:r>
                <a:rPr lang="nl-NL" sz="1000" dirty="0">
                  <a:latin typeface="Arial" charset="0"/>
                </a:rPr>
                <a:t> en </a:t>
              </a:r>
              <a:r>
                <a:rPr lang="nl-NL" sz="1000" dirty="0" err="1">
                  <a:latin typeface="Arial" charset="0"/>
                </a:rPr>
                <a:t>glaciolacustriene</a:t>
              </a:r>
              <a:r>
                <a:rPr lang="nl-NL" sz="1000" dirty="0">
                  <a:latin typeface="Arial" charset="0"/>
                </a:rPr>
                <a:t> afzetting.</a:t>
              </a:r>
              <a:endParaRPr lang="nl-NL" sz="180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22288"/>
            <a:ext cx="6815138" cy="71755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2800" b="1" dirty="0" err="1" smtClean="0"/>
              <a:t>Saalien</a:t>
            </a:r>
            <a:r>
              <a:rPr lang="nl-NL" sz="2800" b="1" dirty="0" smtClean="0"/>
              <a:t> (één-na-laatste ijstijd)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8765" y="1538288"/>
            <a:ext cx="4025734" cy="4343400"/>
          </a:xfrm>
        </p:spPr>
        <p:txBody>
          <a:bodyPr lIns="91440" tIns="45720" rIns="91440" bIns="45720" anchor="t"/>
          <a:lstStyle/>
          <a:p>
            <a:pPr marL="0" indent="0" eaLnBrk="1" hangingPunct="1">
              <a:buNone/>
            </a:pPr>
            <a:r>
              <a:rPr lang="nl-NL" sz="2000" dirty="0" smtClean="0">
                <a:solidFill>
                  <a:srgbClr val="FF0000"/>
                </a:solidFill>
              </a:rPr>
              <a:t>	Temp ↓, zeespiegel ↓</a:t>
            </a:r>
            <a:endParaRPr lang="nl-NL" sz="2400" dirty="0" smtClean="0">
              <a:solidFill>
                <a:srgbClr val="FF0000"/>
              </a:solidFill>
            </a:endParaRPr>
          </a:p>
          <a:p>
            <a:pPr eaLnBrk="1" hangingPunct="1"/>
            <a:endParaRPr lang="nl-NL" sz="24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nl-NL" sz="2400" b="1" dirty="0" smtClean="0">
                <a:solidFill>
                  <a:schemeClr val="tx1"/>
                </a:solidFill>
              </a:rPr>
              <a:t>Fase 1</a:t>
            </a:r>
            <a:r>
              <a:rPr lang="nl-NL" sz="2400" dirty="0" smtClean="0">
                <a:solidFill>
                  <a:schemeClr val="tx1"/>
                </a:solidFill>
              </a:rPr>
              <a:t>: IJs tot ongeveer Haarlem-Nijmegen</a:t>
            </a:r>
          </a:p>
          <a:p>
            <a:pPr lvl="1" eaLnBrk="1" hangingPunct="1"/>
            <a:r>
              <a:rPr lang="nl-NL" sz="1800" dirty="0" smtClean="0">
                <a:solidFill>
                  <a:schemeClr val="tx1"/>
                </a:solidFill>
              </a:rPr>
              <a:t>Uitschuren rivierdalen: </a:t>
            </a:r>
            <a:r>
              <a:rPr lang="nl-NL" sz="1800" dirty="0" err="1" smtClean="0">
                <a:solidFill>
                  <a:schemeClr val="tx1"/>
                </a:solidFill>
              </a:rPr>
              <a:t>IJsseldal</a:t>
            </a:r>
            <a:r>
              <a:rPr lang="nl-NL" sz="1800" dirty="0" smtClean="0">
                <a:solidFill>
                  <a:schemeClr val="tx1"/>
                </a:solidFill>
              </a:rPr>
              <a:t>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l-NL" sz="1800" dirty="0" smtClean="0">
                <a:solidFill>
                  <a:schemeClr val="tx1"/>
                </a:solidFill>
              </a:rPr>
              <a:t>	en Gelderse vallei</a:t>
            </a:r>
          </a:p>
          <a:p>
            <a:pPr lvl="1" eaLnBrk="1" hangingPunct="1"/>
            <a:r>
              <a:rPr lang="nl-NL" sz="1800" dirty="0" smtClean="0">
                <a:solidFill>
                  <a:schemeClr val="tx1"/>
                </a:solidFill>
              </a:rPr>
              <a:t>Maas en Rijn buigen af naar het Westen</a:t>
            </a:r>
          </a:p>
          <a:p>
            <a:pPr lvl="1" eaLnBrk="1" hangingPunct="1"/>
            <a:r>
              <a:rPr lang="nl-NL" sz="1800" dirty="0" smtClean="0">
                <a:solidFill>
                  <a:schemeClr val="tx1"/>
                </a:solidFill>
              </a:rPr>
              <a:t>Afzetting van keileem en zwerfstenen</a:t>
            </a:r>
          </a:p>
          <a:p>
            <a:pPr lvl="1" eaLnBrk="1" hangingPunct="1"/>
            <a:r>
              <a:rPr lang="nl-NL" sz="1800" dirty="0" smtClean="0">
                <a:solidFill>
                  <a:schemeClr val="tx1"/>
                </a:solidFill>
              </a:rPr>
              <a:t>Vorming stuwwallen</a:t>
            </a:r>
          </a:p>
          <a:p>
            <a:pPr eaLnBrk="1" hangingPunct="1"/>
            <a:endParaRPr lang="nl-NL" sz="1800" dirty="0" smtClean="0">
              <a:solidFill>
                <a:schemeClr val="tx1"/>
              </a:solidFill>
            </a:endParaRPr>
          </a:p>
        </p:txBody>
      </p:sp>
      <p:pic>
        <p:nvPicPr>
          <p:cNvPr id="10253" name="Picture 13" descr="Ijskap patronen Saalien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l="3581"/>
          <a:stretch/>
        </p:blipFill>
        <p:spPr>
          <a:xfrm>
            <a:off x="4524499" y="1109663"/>
            <a:ext cx="4619501" cy="5761037"/>
          </a:xfrm>
        </p:spPr>
      </p:pic>
    </p:spTree>
    <p:extLst>
      <p:ext uri="{BB962C8B-B14F-4D97-AF65-F5344CB8AC3E}">
        <p14:creationId xmlns:p14="http://schemas.microsoft.com/office/powerpoint/2010/main" val="30651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9600" cy="1001712"/>
          </a:xfrm>
        </p:spPr>
        <p:txBody>
          <a:bodyPr/>
          <a:lstStyle/>
          <a:p>
            <a:r>
              <a:rPr lang="en-US" altLang="nl-NL" b="1" dirty="0" err="1" smtClean="0"/>
              <a:t>Waarom</a:t>
            </a:r>
            <a:r>
              <a:rPr lang="en-US" altLang="nl-NL" b="1" dirty="0" smtClean="0"/>
              <a:t> </a:t>
            </a:r>
            <a:r>
              <a:rPr lang="en-US" altLang="nl-NL" b="1" dirty="0" err="1" smtClean="0"/>
              <a:t>bodem</a:t>
            </a:r>
            <a:r>
              <a:rPr lang="en-US" altLang="nl-NL" b="1" dirty="0" smtClean="0"/>
              <a:t>?</a:t>
            </a:r>
            <a:endParaRPr lang="nl-NL" altLang="nl-NL" b="1" dirty="0" smtClean="0"/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22511" r="752" b="17590"/>
          <a:stretch>
            <a:fillRect/>
          </a:stretch>
        </p:blipFill>
        <p:spPr bwMode="auto">
          <a:xfrm>
            <a:off x="1" y="1438274"/>
            <a:ext cx="9155688" cy="522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31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4475"/>
            <a:ext cx="8229600" cy="1001713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2800" b="1" dirty="0" err="1" smtClean="0"/>
              <a:t>Saalien</a:t>
            </a:r>
            <a:r>
              <a:rPr lang="nl-NL" sz="2800" b="1" dirty="0" smtClean="0"/>
              <a:t> (één-na-laatste ijstijd)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4389" y="1484313"/>
            <a:ext cx="3659785" cy="482441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nl-NL" sz="2400" b="1" dirty="0" smtClean="0">
                <a:solidFill>
                  <a:schemeClr val="tx1"/>
                </a:solidFill>
              </a:rPr>
              <a:t>Fase 2</a:t>
            </a:r>
            <a:r>
              <a:rPr lang="nl-NL" sz="2400" dirty="0" smtClean="0">
                <a:solidFill>
                  <a:schemeClr val="tx1"/>
                </a:solidFill>
              </a:rPr>
              <a:t>: IJs tot ongeveer Texel-Coevorden</a:t>
            </a:r>
          </a:p>
          <a:p>
            <a:pPr lvl="1" eaLnBrk="1" hangingPunct="1"/>
            <a:r>
              <a:rPr lang="nl-NL" sz="1800" dirty="0" smtClean="0">
                <a:solidFill>
                  <a:schemeClr val="tx1"/>
                </a:solidFill>
              </a:rPr>
              <a:t>Overijsselse Vecht buigt af naar het westen</a:t>
            </a:r>
          </a:p>
          <a:p>
            <a:pPr lvl="1" eaLnBrk="1" hangingPunct="1"/>
            <a:r>
              <a:rPr lang="nl-NL" sz="1800" dirty="0" smtClean="0">
                <a:solidFill>
                  <a:schemeClr val="tx1"/>
                </a:solidFill>
              </a:rPr>
              <a:t>Vorming van keileembulten</a:t>
            </a:r>
            <a:endParaRPr lang="nl-NL" sz="20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nl-NL" sz="2400" b="1" dirty="0" smtClean="0">
                <a:solidFill>
                  <a:schemeClr val="tx1"/>
                </a:solidFill>
              </a:rPr>
              <a:t>Fase 3</a:t>
            </a:r>
            <a:r>
              <a:rPr lang="nl-NL" sz="2400" dirty="0" smtClean="0">
                <a:solidFill>
                  <a:schemeClr val="tx1"/>
                </a:solidFill>
              </a:rPr>
              <a:t>: IJs tot Oost-Groningen</a:t>
            </a:r>
          </a:p>
          <a:p>
            <a:pPr lvl="1" eaLnBrk="1" hangingPunct="1"/>
            <a:r>
              <a:rPr lang="nl-NL" sz="1800" dirty="0" smtClean="0">
                <a:solidFill>
                  <a:schemeClr val="tx1"/>
                </a:solidFill>
              </a:rPr>
              <a:t>Vorming keileembulten</a:t>
            </a:r>
          </a:p>
        </p:txBody>
      </p:sp>
      <p:pic>
        <p:nvPicPr>
          <p:cNvPr id="41992" name="Picture 7" descr="Ijskap patronen Saalie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98868" y="1033896"/>
            <a:ext cx="4845132" cy="5824104"/>
          </a:xfrm>
        </p:spPr>
      </p:pic>
    </p:spTree>
    <p:extLst>
      <p:ext uri="{BB962C8B-B14F-4D97-AF65-F5344CB8AC3E}">
        <p14:creationId xmlns:p14="http://schemas.microsoft.com/office/powerpoint/2010/main" val="48089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5"/>
          <p:cNvSpPr>
            <a:spLocks noChangeArrowheads="1"/>
          </p:cNvSpPr>
          <p:nvPr/>
        </p:nvSpPr>
        <p:spPr bwMode="auto">
          <a:xfrm>
            <a:off x="468314" y="515773"/>
            <a:ext cx="6846886" cy="81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4000" b="1" dirty="0" err="1">
                <a:latin typeface="Arial" pitchFamily="34" charset="0"/>
              </a:rPr>
              <a:t>Eemien</a:t>
            </a:r>
            <a:endParaRPr lang="nl-NL" sz="4000" b="1" dirty="0">
              <a:latin typeface="Arial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29392" y="1916113"/>
            <a:ext cx="646355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800" dirty="0">
                <a:solidFill>
                  <a:srgbClr val="FF0000"/>
                </a:solidFill>
                <a:latin typeface="Arial" pitchFamily="34" charset="0"/>
              </a:rPr>
              <a:t>	</a:t>
            </a:r>
            <a:r>
              <a:rPr lang="nl-NL" sz="2800" dirty="0" smtClean="0">
                <a:solidFill>
                  <a:srgbClr val="FF0000"/>
                </a:solidFill>
                <a:latin typeface="Arial" pitchFamily="34" charset="0"/>
              </a:rPr>
              <a:t>Temp </a:t>
            </a:r>
            <a:r>
              <a:rPr lang="nl-NL" sz="2800" dirty="0">
                <a:solidFill>
                  <a:srgbClr val="FF0000"/>
                </a:solidFill>
                <a:latin typeface="Arial" pitchFamily="34" charset="0"/>
              </a:rPr>
              <a:t>↑, Neerslag↑, zeespiegel ↑</a:t>
            </a:r>
          </a:p>
          <a:p>
            <a:pPr lvl="1">
              <a:spcBef>
                <a:spcPct val="50000"/>
              </a:spcBef>
            </a:pPr>
            <a:r>
              <a:rPr lang="nl-NL" sz="2800" dirty="0" smtClean="0">
                <a:solidFill>
                  <a:srgbClr val="FF0000"/>
                </a:solidFill>
                <a:latin typeface="Arial" pitchFamily="34" charset="0"/>
              </a:rPr>
              <a:t>Klimaat </a:t>
            </a:r>
            <a:r>
              <a:rPr lang="nl-NL" sz="2800" dirty="0">
                <a:solidFill>
                  <a:srgbClr val="FF0000"/>
                </a:solidFill>
                <a:latin typeface="Arial" pitchFamily="34" charset="0"/>
              </a:rPr>
              <a:t>ongeveer zoals nu</a:t>
            </a:r>
          </a:p>
          <a:p>
            <a:pPr>
              <a:spcBef>
                <a:spcPct val="50000"/>
              </a:spcBef>
            </a:pPr>
            <a:r>
              <a:rPr lang="nl-NL" sz="2800" dirty="0" smtClean="0">
                <a:latin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800" dirty="0" smtClean="0">
                <a:latin typeface="Arial" pitchFamily="34" charset="0"/>
              </a:rPr>
              <a:t> Opvulling van dalen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800" dirty="0" smtClean="0">
                <a:latin typeface="Arial" pitchFamily="34" charset="0"/>
              </a:rPr>
              <a:t> Afzetting </a:t>
            </a:r>
            <a:r>
              <a:rPr lang="nl-NL" sz="2800" dirty="0">
                <a:latin typeface="Arial" pitchFamily="34" charset="0"/>
              </a:rPr>
              <a:t>van </a:t>
            </a:r>
            <a:r>
              <a:rPr lang="nl-NL" sz="2800" dirty="0" err="1">
                <a:latin typeface="Arial" pitchFamily="34" charset="0"/>
              </a:rPr>
              <a:t>Eemklei</a:t>
            </a:r>
            <a:r>
              <a:rPr lang="nl-NL" sz="2800" dirty="0">
                <a:latin typeface="Arial" pitchFamily="34" charset="0"/>
              </a:rPr>
              <a:t> in rivierdalen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800" dirty="0">
                <a:latin typeface="Arial" pitchFamily="34" charset="0"/>
              </a:rPr>
              <a:t> Veenvorming</a:t>
            </a:r>
          </a:p>
        </p:txBody>
      </p:sp>
    </p:spTree>
    <p:extLst>
      <p:ext uri="{BB962C8B-B14F-4D97-AF65-F5344CB8AC3E}">
        <p14:creationId xmlns:p14="http://schemas.microsoft.com/office/powerpoint/2010/main" val="19144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4475"/>
            <a:ext cx="8229600" cy="1001713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nl-NL" sz="2800" b="1" dirty="0" err="1" smtClean="0"/>
              <a:t>Eemien</a:t>
            </a:r>
            <a:r>
              <a:rPr lang="nl-NL" sz="2800" b="1" dirty="0" smtClean="0"/>
              <a:t> afzettingen: klei en veen</a:t>
            </a:r>
          </a:p>
        </p:txBody>
      </p:sp>
      <p:grpSp>
        <p:nvGrpSpPr>
          <p:cNvPr id="50184" name="Group 4"/>
          <p:cNvGrpSpPr>
            <a:grpSpLocks/>
          </p:cNvGrpSpPr>
          <p:nvPr/>
        </p:nvGrpSpPr>
        <p:grpSpPr bwMode="auto">
          <a:xfrm>
            <a:off x="2051050" y="1052513"/>
            <a:ext cx="4681538" cy="5591175"/>
            <a:chOff x="5506" y="2237"/>
            <a:chExt cx="5319" cy="5448"/>
          </a:xfrm>
        </p:grpSpPr>
        <p:pic>
          <p:nvPicPr>
            <p:cNvPr id="50186" name="Picture 5" descr="oer-rij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6" y="2237"/>
              <a:ext cx="5265" cy="5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7" name="Text Box 6"/>
            <p:cNvSpPr txBox="1">
              <a:spLocks noChangeArrowheads="1"/>
            </p:cNvSpPr>
            <p:nvPr/>
          </p:nvSpPr>
          <p:spPr bwMode="auto">
            <a:xfrm>
              <a:off x="5843" y="7446"/>
              <a:ext cx="4982" cy="2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000">
                  <a:latin typeface="Arial" charset="0"/>
                </a:rPr>
                <a:t>Figuur 1.12 Geologische afzettingen in het IJsseldal</a:t>
              </a:r>
              <a:endParaRPr lang="nl-NL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8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39" y="557233"/>
            <a:ext cx="6809488" cy="737177"/>
          </a:xfrm>
        </p:spPr>
        <p:txBody>
          <a:bodyPr lIns="91440" tIns="45720" rIns="91440" bIns="45720" anchor="ctr"/>
          <a:lstStyle/>
          <a:p>
            <a:r>
              <a:rPr lang="nl-NL" sz="4000" b="1" dirty="0" err="1" smtClean="0"/>
              <a:t>Weichselien</a:t>
            </a:r>
            <a:r>
              <a:rPr lang="nl-NL" sz="4000" b="1" dirty="0" smtClean="0"/>
              <a:t> (de laatste ijstijd)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82255" y="1873676"/>
            <a:ext cx="5844175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 smtClean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nl-NL" sz="2000" dirty="0" smtClean="0">
                <a:solidFill>
                  <a:srgbClr val="FF0000"/>
                </a:solidFill>
                <a:latin typeface="Arial" charset="0"/>
              </a:rPr>
              <a:t>Temp </a:t>
            </a:r>
            <a:r>
              <a:rPr lang="nl-NL" sz="2000" dirty="0">
                <a:solidFill>
                  <a:srgbClr val="FF0000"/>
                </a:solidFill>
                <a:latin typeface="Arial" charset="0"/>
              </a:rPr>
              <a:t>↓, Neerslag↓, zeespiegel ↓ </a:t>
            </a:r>
          </a:p>
          <a:p>
            <a:pPr>
              <a:spcBef>
                <a:spcPct val="50000"/>
              </a:spcBef>
            </a:pPr>
            <a:r>
              <a:rPr lang="nl-NL" sz="2000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nl-NL" sz="2000" dirty="0" smtClean="0">
                <a:solidFill>
                  <a:srgbClr val="FF0000"/>
                </a:solidFill>
                <a:latin typeface="Arial" charset="0"/>
              </a:rPr>
              <a:t>Toendraklimaat </a:t>
            </a:r>
            <a:r>
              <a:rPr lang="nl-NL" sz="2000" dirty="0">
                <a:solidFill>
                  <a:srgbClr val="FF0000"/>
                </a:solidFill>
                <a:latin typeface="Arial" charset="0"/>
              </a:rPr>
              <a:t>met permafrost in de bodem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nl-NL" dirty="0" smtClean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000" dirty="0" smtClean="0">
                <a:latin typeface="Arial" charset="0"/>
              </a:rPr>
              <a:t>Noordzee </a:t>
            </a:r>
            <a:r>
              <a:rPr lang="nl-NL" sz="2000" dirty="0">
                <a:latin typeface="Arial" charset="0"/>
              </a:rPr>
              <a:t>stond droog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nl-NL" sz="2000" dirty="0">
                <a:latin typeface="Arial" charset="0"/>
              </a:rPr>
              <a:t> Vlechtende rivieren</a:t>
            </a:r>
          </a:p>
          <a:p>
            <a:pPr>
              <a:spcBef>
                <a:spcPct val="50000"/>
              </a:spcBef>
            </a:pPr>
            <a:endParaRPr lang="nl-NL" dirty="0">
              <a:latin typeface="Arial" charset="0"/>
            </a:endParaRPr>
          </a:p>
        </p:txBody>
      </p:sp>
      <p:pic>
        <p:nvPicPr>
          <p:cNvPr id="95243" name="Picture 6" descr="aarde_vlecht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87" y="2998787"/>
            <a:ext cx="4824413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907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6265" y="522513"/>
            <a:ext cx="6768936" cy="661761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nl-NL" sz="4000" b="1" dirty="0" err="1" smtClean="0"/>
              <a:t>Weichselien</a:t>
            </a:r>
            <a:endParaRPr lang="nl-NL" sz="4000" b="1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8769" y="1341438"/>
            <a:ext cx="4038600" cy="4752975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nl-NL" sz="2400" dirty="0" smtClean="0">
                <a:solidFill>
                  <a:schemeClr val="tx1"/>
                </a:solidFill>
              </a:rPr>
              <a:t>Wat zijn pleistocene </a:t>
            </a:r>
            <a:r>
              <a:rPr lang="nl-NL" sz="2400" dirty="0" err="1" smtClean="0">
                <a:solidFill>
                  <a:schemeClr val="tx1"/>
                </a:solidFill>
              </a:rPr>
              <a:t>dekzanden</a:t>
            </a:r>
            <a:r>
              <a:rPr lang="nl-NL" sz="2400" dirty="0" smtClean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nl-NL" dirty="0" smtClean="0">
                <a:solidFill>
                  <a:srgbClr val="CC0000"/>
                </a:solidFill>
              </a:rPr>
              <a:t>Eolische afzettingen door het koude en winderige klimaat met weinig vegetatie</a:t>
            </a:r>
          </a:p>
          <a:p>
            <a:pPr lvl="1"/>
            <a:endParaRPr lang="nl-NL" dirty="0" smtClean="0">
              <a:solidFill>
                <a:srgbClr val="CC0000"/>
              </a:solidFill>
            </a:endParaRPr>
          </a:p>
          <a:p>
            <a:r>
              <a:rPr lang="nl-NL" sz="2400" dirty="0" smtClean="0">
                <a:solidFill>
                  <a:schemeClr val="tx1"/>
                </a:solidFill>
              </a:rPr>
              <a:t>Waar ontstonden de pleistocene </a:t>
            </a:r>
            <a:r>
              <a:rPr lang="nl-NL" sz="2400" dirty="0" err="1" smtClean="0">
                <a:solidFill>
                  <a:schemeClr val="tx1"/>
                </a:solidFill>
              </a:rPr>
              <a:t>dekzanden</a:t>
            </a:r>
            <a:r>
              <a:rPr lang="nl-NL" sz="2400" dirty="0" smtClean="0">
                <a:solidFill>
                  <a:schemeClr val="tx1"/>
                </a:solidFill>
              </a:rPr>
              <a:t>?</a:t>
            </a:r>
            <a:r>
              <a:rPr lang="nl-NL" sz="2400" dirty="0" smtClean="0"/>
              <a:t> </a:t>
            </a:r>
          </a:p>
          <a:p>
            <a:pPr lvl="1"/>
            <a:r>
              <a:rPr lang="nl-NL" dirty="0" smtClean="0">
                <a:solidFill>
                  <a:srgbClr val="CC0000"/>
                </a:solidFill>
              </a:rPr>
              <a:t>In heel Nederland, nu alleen nog hier aan het oppervlak in het oosten en zuiden</a:t>
            </a:r>
            <a:endParaRPr lang="nl-NL" dirty="0" smtClean="0"/>
          </a:p>
        </p:txBody>
      </p:sp>
      <p:pic>
        <p:nvPicPr>
          <p:cNvPr id="14341" name="Picture 5" descr="view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46663" y="1341438"/>
            <a:ext cx="4097337" cy="3313112"/>
          </a:xfrm>
        </p:spPr>
      </p:pic>
      <p:sp>
        <p:nvSpPr>
          <p:cNvPr id="97292" name="Text Box 7"/>
          <p:cNvSpPr txBox="1">
            <a:spLocks noChangeArrowheads="1"/>
          </p:cNvSpPr>
          <p:nvPr/>
        </p:nvSpPr>
        <p:spPr bwMode="auto">
          <a:xfrm>
            <a:off x="-36513" y="6489186"/>
            <a:ext cx="381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800">
                <a:latin typeface="Arial" charset="0"/>
              </a:rPr>
              <a:t>Bron: TNO/NITG</a:t>
            </a:r>
          </a:p>
        </p:txBody>
      </p:sp>
    </p:spTree>
    <p:extLst>
      <p:ext uri="{BB962C8B-B14F-4D97-AF65-F5344CB8AC3E}">
        <p14:creationId xmlns:p14="http://schemas.microsoft.com/office/powerpoint/2010/main" val="224368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5" y="557048"/>
            <a:ext cx="6875812" cy="784390"/>
          </a:xfrm>
        </p:spPr>
        <p:txBody>
          <a:bodyPr lIns="91440" tIns="45720" rIns="91440" bIns="45720" anchor="ctr"/>
          <a:lstStyle/>
          <a:p>
            <a:r>
              <a:rPr lang="nl-NL" sz="4000" b="1" dirty="0" err="1" smtClean="0"/>
              <a:t>Weichselien</a:t>
            </a:r>
            <a:endParaRPr lang="nl-NL" sz="4000" b="1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95646" y="1496292"/>
            <a:ext cx="4319588" cy="4917168"/>
          </a:xfrm>
        </p:spPr>
        <p:txBody>
          <a:bodyPr lIns="91440" tIns="45720" rIns="91440" bIns="4572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l-NL" sz="2400" dirty="0" smtClean="0">
                <a:solidFill>
                  <a:schemeClr val="tx1"/>
                </a:solidFill>
              </a:rPr>
              <a:t>Wat zijn lössafzettingen?</a:t>
            </a:r>
          </a:p>
          <a:p>
            <a:pPr lvl="1">
              <a:lnSpc>
                <a:spcPct val="90000"/>
              </a:lnSpc>
            </a:pPr>
            <a:r>
              <a:rPr lang="nl-NL" dirty="0" smtClean="0">
                <a:solidFill>
                  <a:srgbClr val="CC0000"/>
                </a:solidFill>
              </a:rPr>
              <a:t>Eolische </a:t>
            </a:r>
            <a:r>
              <a:rPr lang="nl-NL" dirty="0" err="1" smtClean="0">
                <a:solidFill>
                  <a:srgbClr val="CC0000"/>
                </a:solidFill>
              </a:rPr>
              <a:t>siltafzettingen</a:t>
            </a:r>
            <a:r>
              <a:rPr lang="nl-NL" dirty="0" smtClean="0">
                <a:solidFill>
                  <a:srgbClr val="CC0000"/>
                </a:solidFill>
              </a:rPr>
              <a:t>, de deeltjes zijn kleiner dan zand, maar groter dan klei</a:t>
            </a:r>
          </a:p>
          <a:p>
            <a:pPr lvl="1">
              <a:lnSpc>
                <a:spcPct val="90000"/>
              </a:lnSpc>
            </a:pPr>
            <a:endParaRPr lang="nl-NL" dirty="0" smtClean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nl-NL" sz="2400" dirty="0" smtClean="0">
                <a:solidFill>
                  <a:schemeClr val="tx1"/>
                </a:solidFill>
              </a:rPr>
              <a:t>Waar ontstonden löss afzettingen?</a:t>
            </a:r>
          </a:p>
          <a:p>
            <a:pPr lvl="1">
              <a:lnSpc>
                <a:spcPct val="90000"/>
              </a:lnSpc>
            </a:pPr>
            <a:r>
              <a:rPr lang="nl-NL" dirty="0" smtClean="0">
                <a:solidFill>
                  <a:srgbClr val="CC0000"/>
                </a:solidFill>
              </a:rPr>
              <a:t>Vooral in </a:t>
            </a:r>
            <a:r>
              <a:rPr lang="nl-NL" dirty="0" err="1" smtClean="0">
                <a:solidFill>
                  <a:srgbClr val="CC0000"/>
                </a:solidFill>
              </a:rPr>
              <a:t>luwtes</a:t>
            </a:r>
            <a:r>
              <a:rPr lang="nl-NL" dirty="0" smtClean="0">
                <a:solidFill>
                  <a:srgbClr val="CC0000"/>
                </a:solidFill>
              </a:rPr>
              <a:t>: In Limburg en tegen stuwwallen (Arnhem/Nijmegen)</a:t>
            </a:r>
            <a:r>
              <a:rPr lang="nl-NL" dirty="0" smtClean="0"/>
              <a:t> </a:t>
            </a:r>
          </a:p>
        </p:txBody>
      </p:sp>
      <p:pic>
        <p:nvPicPr>
          <p:cNvPr id="16392" name="Picture 8" descr="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268413"/>
            <a:ext cx="37004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1" name="Text Box 5"/>
          <p:cNvSpPr txBox="1">
            <a:spLocks noChangeArrowheads="1"/>
          </p:cNvSpPr>
          <p:nvPr/>
        </p:nvSpPr>
        <p:spPr bwMode="auto">
          <a:xfrm>
            <a:off x="0" y="6491287"/>
            <a:ext cx="2951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800" dirty="0">
                <a:latin typeface="Arial" charset="0"/>
              </a:rPr>
              <a:t>Bron: TNO/NITG</a:t>
            </a:r>
          </a:p>
        </p:txBody>
      </p:sp>
    </p:spTree>
    <p:extLst>
      <p:ext uri="{BB962C8B-B14F-4D97-AF65-F5344CB8AC3E}">
        <p14:creationId xmlns:p14="http://schemas.microsoft.com/office/powerpoint/2010/main" val="41528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0016" y="522513"/>
            <a:ext cx="6745184" cy="668111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nl-NL" sz="4000" b="1" dirty="0" err="1" smtClean="0"/>
              <a:t>Weichselien</a:t>
            </a:r>
            <a:endParaRPr lang="nl-NL" sz="4000" b="1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0016" y="1352840"/>
            <a:ext cx="3740728" cy="5111750"/>
          </a:xfrm>
        </p:spPr>
        <p:txBody>
          <a:bodyPr lIns="91440" tIns="45720" rIns="91440" bIns="45720" anchor="t"/>
          <a:lstStyle/>
          <a:p>
            <a:r>
              <a:rPr lang="nl-NL" sz="2000" dirty="0" smtClean="0">
                <a:solidFill>
                  <a:schemeClr val="tx1"/>
                </a:solidFill>
              </a:rPr>
              <a:t>Wat zijn 			</a:t>
            </a:r>
          </a:p>
          <a:p>
            <a:pPr lvl="1"/>
            <a:r>
              <a:rPr lang="nl-NL" sz="2000" b="1" dirty="0" smtClean="0">
                <a:solidFill>
                  <a:schemeClr val="tx1"/>
                </a:solidFill>
              </a:rPr>
              <a:t>Droge dalen? </a:t>
            </a:r>
          </a:p>
          <a:p>
            <a:pPr lvl="1"/>
            <a:r>
              <a:rPr lang="nl-NL" sz="2000" dirty="0" smtClean="0">
                <a:solidFill>
                  <a:schemeClr val="tx1"/>
                </a:solidFill>
              </a:rPr>
              <a:t>Smeltwater kon niet in de bodem wegzinken door permafrost en nam bij het wegspoelen grond mee. Nu stroomt er geen water meer door.</a:t>
            </a:r>
          </a:p>
          <a:p>
            <a:pPr lvl="1"/>
            <a:endParaRPr lang="nl-NL" sz="2000" dirty="0" smtClean="0">
              <a:solidFill>
                <a:schemeClr val="tx1"/>
              </a:solidFill>
            </a:endParaRPr>
          </a:p>
          <a:p>
            <a:pPr lvl="1"/>
            <a:r>
              <a:rPr lang="nl-NL" sz="2000" b="1" dirty="0" smtClean="0">
                <a:solidFill>
                  <a:schemeClr val="tx1"/>
                </a:solidFill>
              </a:rPr>
              <a:t>Donken of rivierduinen?</a:t>
            </a:r>
            <a:r>
              <a:rPr lang="nl-NL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nl-NL" sz="2000" dirty="0" smtClean="0">
                <a:solidFill>
                  <a:schemeClr val="tx1"/>
                </a:solidFill>
              </a:rPr>
              <a:t>Rivierduinen zijn opgestoven rivierbeddingen, die droog kwamen te liggen.</a:t>
            </a:r>
          </a:p>
          <a:p>
            <a:pPr>
              <a:buFont typeface="Wingdings" pitchFamily="2" charset="2"/>
              <a:buNone/>
            </a:pPr>
            <a:r>
              <a:rPr lang="nl-NL" sz="1800" dirty="0" smtClean="0"/>
              <a:t>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110822" y="1341438"/>
            <a:ext cx="3418133" cy="44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nl-NL" sz="2000" dirty="0">
                <a:latin typeface="Arial" charset="0"/>
              </a:rPr>
              <a:t>Waar ontstonden ze?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nl-NL" sz="2000" dirty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nl-NL" sz="2000" dirty="0">
                <a:solidFill>
                  <a:srgbClr val="CC0000"/>
                </a:solidFill>
                <a:latin typeface="Arial" charset="0"/>
              </a:rPr>
              <a:t>O.a. op de stuwwallen en op de heuvels in Zuid-Limburg en op de </a:t>
            </a:r>
            <a:r>
              <a:rPr lang="nl-NL" sz="2000" dirty="0" err="1">
                <a:solidFill>
                  <a:srgbClr val="CC0000"/>
                </a:solidFill>
                <a:latin typeface="Arial" charset="0"/>
              </a:rPr>
              <a:t>Posbank</a:t>
            </a:r>
            <a:r>
              <a:rPr lang="nl-NL" sz="2000" dirty="0">
                <a:solidFill>
                  <a:srgbClr val="CC0000"/>
                </a:solidFill>
                <a:latin typeface="Arial" charset="0"/>
              </a:rPr>
              <a:t> bij </a:t>
            </a:r>
            <a:r>
              <a:rPr lang="nl-NL" sz="2000" dirty="0" smtClean="0">
                <a:solidFill>
                  <a:srgbClr val="CC0000"/>
                </a:solidFill>
                <a:latin typeface="Arial" charset="0"/>
              </a:rPr>
              <a:t>Arnhem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nl-NL" sz="2000" dirty="0" smtClean="0">
              <a:solidFill>
                <a:srgbClr val="CC0000"/>
              </a:solidFill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nl-NL" sz="2000" dirty="0">
              <a:solidFill>
                <a:srgbClr val="CC0000"/>
              </a:solidFill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nl-NL" sz="2000" dirty="0" smtClean="0">
              <a:solidFill>
                <a:srgbClr val="CC0000"/>
              </a:solidFill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nl-NL" sz="2000" dirty="0">
              <a:solidFill>
                <a:srgbClr val="CC0000"/>
              </a:solidFill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nl-NL" sz="2000" dirty="0">
              <a:solidFill>
                <a:srgbClr val="CC0000"/>
              </a:solidFill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nl-NL" sz="2000" dirty="0">
                <a:solidFill>
                  <a:srgbClr val="CC0000"/>
                </a:solidFill>
                <a:latin typeface="Arial" charset="0"/>
              </a:rPr>
              <a:t>Voornamelijk in Noord-Limburg, het land van Maas en Waal en in de Alblasserwaard.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endParaRPr lang="nl-NL" sz="2000" dirty="0">
              <a:solidFill>
                <a:srgbClr val="CC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1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3562" y="534389"/>
            <a:ext cx="5280025" cy="734023"/>
          </a:xfrm>
        </p:spPr>
        <p:txBody>
          <a:bodyPr lIns="91440" tIns="45720" rIns="91440" bIns="45720" anchor="ctr"/>
          <a:lstStyle/>
          <a:p>
            <a:r>
              <a:rPr lang="nl-NL" sz="4000" b="1" dirty="0" err="1" smtClean="0"/>
              <a:t>Weichselien</a:t>
            </a:r>
            <a:endParaRPr lang="nl-NL" sz="4000" b="1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3563" y="1071873"/>
            <a:ext cx="5051425" cy="492918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Wat zijn:</a:t>
            </a:r>
          </a:p>
          <a:p>
            <a:pPr marL="0" indent="0">
              <a:buNone/>
            </a:pPr>
            <a:endParaRPr lang="nl-NL" sz="2000" dirty="0" smtClean="0">
              <a:solidFill>
                <a:schemeClr val="tx1"/>
              </a:solidFill>
            </a:endParaRPr>
          </a:p>
          <a:p>
            <a:r>
              <a:rPr lang="nl-NL" sz="1800" b="1" dirty="0" err="1" smtClean="0">
                <a:solidFill>
                  <a:schemeClr val="tx1"/>
                </a:solidFill>
              </a:rPr>
              <a:t>Pingo’s</a:t>
            </a:r>
            <a:r>
              <a:rPr lang="nl-NL" sz="1800" b="1" dirty="0" smtClean="0">
                <a:solidFill>
                  <a:schemeClr val="tx1"/>
                </a:solidFill>
              </a:rPr>
              <a:t>/Pingoruïnes?</a:t>
            </a:r>
            <a:endParaRPr lang="nl-NL" sz="1800" dirty="0" smtClean="0">
              <a:solidFill>
                <a:schemeClr val="tx1"/>
              </a:solidFill>
            </a:endParaRPr>
          </a:p>
          <a:p>
            <a:pPr lvl="1"/>
            <a:r>
              <a:rPr lang="nl-NL" sz="1600" dirty="0" smtClean="0">
                <a:solidFill>
                  <a:schemeClr val="tx1"/>
                </a:solidFill>
              </a:rPr>
              <a:t>Opgedrukte bodem door </a:t>
            </a:r>
            <a:r>
              <a:rPr lang="nl-NL" sz="1600" dirty="0" err="1" smtClean="0">
                <a:solidFill>
                  <a:schemeClr val="tx1"/>
                </a:solidFill>
              </a:rPr>
              <a:t>ijslensen</a:t>
            </a:r>
            <a:r>
              <a:rPr lang="nl-NL" sz="1600" dirty="0" smtClean="0">
                <a:solidFill>
                  <a:schemeClr val="tx1"/>
                </a:solidFill>
              </a:rPr>
              <a:t>, die bij het smelten zijn ingestort</a:t>
            </a:r>
          </a:p>
          <a:p>
            <a:pPr>
              <a:lnSpc>
                <a:spcPct val="80000"/>
              </a:lnSpc>
            </a:pPr>
            <a:r>
              <a:rPr lang="nl-NL" sz="1600" dirty="0" smtClean="0">
                <a:solidFill>
                  <a:schemeClr val="tx1"/>
                </a:solidFill>
              </a:rPr>
              <a:t>Waar ontstonden ze?</a:t>
            </a:r>
          </a:p>
          <a:p>
            <a:pPr lvl="1">
              <a:lnSpc>
                <a:spcPct val="80000"/>
              </a:lnSpc>
            </a:pPr>
            <a:r>
              <a:rPr lang="nl-NL" sz="1600" dirty="0" smtClean="0">
                <a:solidFill>
                  <a:srgbClr val="CC0000"/>
                </a:solidFill>
              </a:rPr>
              <a:t>Voornamelijk Friesland, Groningen, Drenthe en Overijssel</a:t>
            </a:r>
            <a:endParaRPr lang="nl-NL" sz="1600" dirty="0" smtClean="0"/>
          </a:p>
          <a:p>
            <a:pPr>
              <a:buFont typeface="Wingdings" pitchFamily="2" charset="2"/>
              <a:buNone/>
            </a:pPr>
            <a:r>
              <a:rPr lang="nl-NL" sz="2000" dirty="0" smtClean="0"/>
              <a:t> </a:t>
            </a:r>
          </a:p>
        </p:txBody>
      </p:sp>
      <p:pic>
        <p:nvPicPr>
          <p:cNvPr id="17418" name="Picture 10" descr="Bestand:Pingos near Tuk.jpg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14988" y="-9525"/>
            <a:ext cx="3529012" cy="2646363"/>
          </a:xfrm>
        </p:spPr>
      </p:pic>
      <p:pic>
        <p:nvPicPr>
          <p:cNvPr id="17415" name="Picture 7" descr="Ping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3838575"/>
            <a:ext cx="3744913" cy="2843213"/>
          </a:xfrm>
        </p:spPr>
      </p:pic>
      <p:sp>
        <p:nvSpPr>
          <p:cNvPr id="103437" name="Rectangle 6"/>
          <p:cNvSpPr>
            <a:spLocks noChangeArrowheads="1"/>
          </p:cNvSpPr>
          <p:nvPr/>
        </p:nvSpPr>
        <p:spPr bwMode="auto">
          <a:xfrm>
            <a:off x="4716463" y="1341438"/>
            <a:ext cx="39592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nl-NL">
              <a:latin typeface="Arial" charset="0"/>
            </a:endParaRPr>
          </a:p>
        </p:txBody>
      </p:sp>
      <p:pic>
        <p:nvPicPr>
          <p:cNvPr id="17421" name="Picture 13" descr="Pingo_Kampshe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5500" y="2519363"/>
            <a:ext cx="327501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3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9600" cy="1001712"/>
          </a:xfrm>
        </p:spPr>
        <p:txBody>
          <a:bodyPr>
            <a:normAutofit/>
          </a:bodyPr>
          <a:lstStyle/>
          <a:p>
            <a:r>
              <a:rPr lang="en-US" altLang="nl-NL" b="1" dirty="0" err="1" smtClean="0"/>
              <a:t>Eisen</a:t>
            </a:r>
            <a:r>
              <a:rPr lang="en-US" altLang="nl-NL" b="1" dirty="0" smtClean="0"/>
              <a:t> </a:t>
            </a:r>
            <a:r>
              <a:rPr lang="en-US" altLang="nl-NL" b="1" dirty="0" err="1" smtClean="0"/>
              <a:t>aan</a:t>
            </a:r>
            <a:r>
              <a:rPr lang="en-US" altLang="nl-NL" b="1" dirty="0" smtClean="0"/>
              <a:t> </a:t>
            </a:r>
            <a:r>
              <a:rPr lang="en-US" altLang="nl-NL" b="1" dirty="0" err="1" smtClean="0"/>
              <a:t>paardenbodems</a:t>
            </a:r>
            <a:endParaRPr lang="nl-NL" altLang="nl-NL" b="1" dirty="0" smtClean="0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38275"/>
            <a:ext cx="6858000" cy="2692400"/>
          </a:xfrm>
        </p:spPr>
        <p:txBody>
          <a:bodyPr/>
          <a:lstStyle/>
          <a:p>
            <a:pPr>
              <a:defRPr/>
            </a:pPr>
            <a:r>
              <a:rPr lang="nl-NL" sz="2400" dirty="0" smtClean="0">
                <a:solidFill>
                  <a:schemeClr val="tx1"/>
                </a:solidFill>
              </a:rPr>
              <a:t>Voorkomen (pees)blessures</a:t>
            </a:r>
          </a:p>
          <a:p>
            <a:pPr>
              <a:defRPr/>
            </a:pPr>
            <a:r>
              <a:rPr lang="nl-NL" sz="2400" dirty="0" smtClean="0">
                <a:solidFill>
                  <a:schemeClr val="tx1"/>
                </a:solidFill>
              </a:rPr>
              <a:t>Minimale belasting </a:t>
            </a:r>
            <a:r>
              <a:rPr lang="nl-NL" sz="2400" dirty="0" smtClean="0"/>
              <a:t>van paardenbenen</a:t>
            </a:r>
            <a:endParaRPr lang="nl-NL" sz="2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2400" dirty="0" smtClean="0"/>
              <a:t>Verhogen van stabiliteit en grip</a:t>
            </a:r>
          </a:p>
          <a:p>
            <a:pPr>
              <a:defRPr/>
            </a:pPr>
            <a:r>
              <a:rPr lang="nl-NL" sz="2400" dirty="0" smtClean="0">
                <a:solidFill>
                  <a:schemeClr val="tx1"/>
                </a:solidFill>
              </a:rPr>
              <a:t>Weinig stof genereren</a:t>
            </a:r>
          </a:p>
          <a:p>
            <a:pPr>
              <a:defRPr/>
            </a:pPr>
            <a:r>
              <a:rPr lang="nl-NL" sz="2400" dirty="0" smtClean="0"/>
              <a:t>Stabiel door jaargetijden heen</a:t>
            </a:r>
          </a:p>
          <a:p>
            <a:pPr>
              <a:defRPr/>
            </a:pPr>
            <a:r>
              <a:rPr lang="nl-NL" sz="2400" dirty="0" smtClean="0">
                <a:solidFill>
                  <a:schemeClr val="tx1"/>
                </a:solidFill>
              </a:rPr>
              <a:t>Minimaal onderhoud</a:t>
            </a:r>
          </a:p>
          <a:p>
            <a:pPr marL="457200" lvl="1" indent="0">
              <a:buFont typeface="Wingdings" pitchFamily="2" charset="2"/>
              <a:buNone/>
              <a:defRPr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Font typeface="Wingdings" pitchFamily="2" charset="2"/>
              <a:buNone/>
              <a:defRPr/>
            </a:pPr>
            <a:endParaRPr lang="nl-NL" sz="2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nl-NL" sz="2400" dirty="0" smtClean="0">
              <a:solidFill>
                <a:srgbClr val="FF0000"/>
              </a:solidFill>
            </a:endParaRP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4139178"/>
            <a:ext cx="464343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Bospad%20herfst%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4130675"/>
            <a:ext cx="4065905" cy="276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017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9600" cy="1001712"/>
          </a:xfrm>
        </p:spPr>
        <p:txBody>
          <a:bodyPr/>
          <a:lstStyle/>
          <a:p>
            <a:r>
              <a:rPr lang="en-US" altLang="nl-NL" b="1" dirty="0" err="1" smtClean="0"/>
              <a:t>Waarom</a:t>
            </a:r>
            <a:r>
              <a:rPr lang="en-US" altLang="nl-NL" b="1" dirty="0" smtClean="0"/>
              <a:t> </a:t>
            </a:r>
            <a:r>
              <a:rPr lang="en-US" altLang="nl-NL" b="1" dirty="0" err="1" smtClean="0"/>
              <a:t>bodem</a:t>
            </a:r>
            <a:r>
              <a:rPr lang="en-US" altLang="nl-NL" b="1" dirty="0" smtClean="0"/>
              <a:t>?</a:t>
            </a:r>
            <a:endParaRPr lang="nl-NL" altLang="nl-NL" b="1" dirty="0" smtClean="0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218488" cy="4910447"/>
          </a:xfrm>
        </p:spPr>
        <p:txBody>
          <a:bodyPr>
            <a:normAutofit/>
          </a:bodyPr>
          <a:lstStyle/>
          <a:p>
            <a:r>
              <a:rPr lang="nl-NL" altLang="nl-NL" sz="2400" dirty="0" smtClean="0">
                <a:solidFill>
                  <a:schemeClr val="tx1"/>
                </a:solidFill>
              </a:rPr>
              <a:t>Grondsoort</a:t>
            </a:r>
          </a:p>
          <a:p>
            <a:endParaRPr lang="nl-NL" altLang="nl-NL" sz="2400" dirty="0" smtClean="0">
              <a:solidFill>
                <a:schemeClr val="tx1"/>
              </a:solidFill>
            </a:endParaRPr>
          </a:p>
          <a:p>
            <a:r>
              <a:rPr lang="nl-NL" altLang="nl-NL" sz="2400" dirty="0" smtClean="0">
                <a:solidFill>
                  <a:schemeClr val="tx1"/>
                </a:solidFill>
              </a:rPr>
              <a:t>Landschappelijke inpassing (module landschapsontwerp)</a:t>
            </a:r>
          </a:p>
          <a:p>
            <a:pPr lvl="1"/>
            <a:r>
              <a:rPr lang="nl-NL" altLang="nl-NL" sz="1800" dirty="0" smtClean="0">
                <a:solidFill>
                  <a:schemeClr val="tx1"/>
                </a:solidFill>
              </a:rPr>
              <a:t>Bodem vormt de basis </a:t>
            </a:r>
          </a:p>
          <a:p>
            <a:endParaRPr lang="nl-NL" altLang="nl-NL" sz="2400" dirty="0" smtClean="0">
              <a:solidFill>
                <a:schemeClr val="tx1"/>
              </a:solidFill>
            </a:endParaRPr>
          </a:p>
          <a:p>
            <a:r>
              <a:rPr lang="nl-NL" altLang="nl-NL" sz="2400" dirty="0" smtClean="0">
                <a:solidFill>
                  <a:schemeClr val="tx1"/>
                </a:solidFill>
              </a:rPr>
              <a:t>Droog/nat  </a:t>
            </a:r>
          </a:p>
          <a:p>
            <a:pPr lvl="1"/>
            <a:r>
              <a:rPr lang="nl-NL" altLang="nl-NL" sz="2000" dirty="0" smtClean="0">
                <a:solidFill>
                  <a:schemeClr val="tx1"/>
                </a:solidFill>
              </a:rPr>
              <a:t>Verstuiven</a:t>
            </a:r>
          </a:p>
          <a:p>
            <a:pPr lvl="1"/>
            <a:r>
              <a:rPr lang="nl-NL" altLang="nl-NL" sz="2000" dirty="0" smtClean="0">
                <a:solidFill>
                  <a:schemeClr val="tx1"/>
                </a:solidFill>
              </a:rPr>
              <a:t>Begaanbaarheid </a:t>
            </a:r>
          </a:p>
          <a:p>
            <a:pPr lvl="1"/>
            <a:r>
              <a:rPr lang="nl-NL" altLang="nl-NL" sz="2000" dirty="0" smtClean="0">
                <a:solidFill>
                  <a:schemeClr val="tx1"/>
                </a:solidFill>
              </a:rPr>
              <a:t>Muggen</a:t>
            </a:r>
          </a:p>
          <a:p>
            <a:pPr lvl="1"/>
            <a:endParaRPr lang="nl-NL" altLang="nl-NL" sz="2000" dirty="0" smtClean="0">
              <a:solidFill>
                <a:schemeClr val="tx1"/>
              </a:solidFill>
            </a:endParaRPr>
          </a:p>
          <a:p>
            <a:r>
              <a:rPr lang="nl-NL" altLang="nl-NL" sz="2400" dirty="0" smtClean="0">
                <a:solidFill>
                  <a:schemeClr val="tx1"/>
                </a:solidFill>
              </a:rPr>
              <a:t>Reliëf, hoogteverschillen</a:t>
            </a:r>
          </a:p>
          <a:p>
            <a:pPr lvl="1">
              <a:buFont typeface="Franklin Gothic Book" panose="020B0503020102020204" pitchFamily="34" charset="0"/>
              <a:buChar char="–"/>
            </a:pPr>
            <a:r>
              <a:rPr lang="nl-NL" altLang="nl-NL" sz="2000" dirty="0" smtClean="0">
                <a:solidFill>
                  <a:schemeClr val="tx1"/>
                </a:solidFill>
              </a:rPr>
              <a:t>Aantrekkelijk landschap (variatie)</a:t>
            </a:r>
          </a:p>
        </p:txBody>
      </p:sp>
    </p:spTree>
    <p:extLst>
      <p:ext uri="{BB962C8B-B14F-4D97-AF65-F5344CB8AC3E}">
        <p14:creationId xmlns:p14="http://schemas.microsoft.com/office/powerpoint/2010/main" val="790049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5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5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54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4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2513"/>
            <a:ext cx="6931171" cy="915761"/>
          </a:xfrm>
        </p:spPr>
        <p:txBody>
          <a:bodyPr/>
          <a:lstStyle/>
          <a:p>
            <a:r>
              <a:rPr lang="en-US" altLang="nl-NL" b="1" dirty="0" err="1" smtClean="0"/>
              <a:t>Waarom</a:t>
            </a:r>
            <a:r>
              <a:rPr lang="en-US" altLang="nl-NL" b="1" dirty="0" smtClean="0"/>
              <a:t> </a:t>
            </a:r>
            <a:r>
              <a:rPr lang="en-US" altLang="nl-NL" b="1" dirty="0" err="1" smtClean="0"/>
              <a:t>bodem</a:t>
            </a:r>
            <a:r>
              <a:rPr lang="en-US" altLang="nl-NL" b="1" dirty="0" smtClean="0"/>
              <a:t>?</a:t>
            </a:r>
            <a:endParaRPr lang="nl-NL" altLang="nl-NL" b="1" dirty="0" smtClean="0"/>
          </a:p>
        </p:txBody>
      </p:sp>
      <p:grpSp>
        <p:nvGrpSpPr>
          <p:cNvPr id="16389" name="Group 16"/>
          <p:cNvGrpSpPr>
            <a:grpSpLocks/>
          </p:cNvGrpSpPr>
          <p:nvPr/>
        </p:nvGrpSpPr>
        <p:grpSpPr bwMode="auto">
          <a:xfrm>
            <a:off x="190645" y="1438275"/>
            <a:ext cx="7207250" cy="5264150"/>
            <a:chOff x="860" y="608"/>
            <a:chExt cx="4540" cy="3316"/>
          </a:xfrm>
        </p:grpSpPr>
        <p:pic>
          <p:nvPicPr>
            <p:cNvPr id="16390" name="Picture 2" descr="heide droog 3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" y="608"/>
              <a:ext cx="3031" cy="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3" descr="heide nat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" y="2308"/>
              <a:ext cx="3031" cy="160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2" name="Picture 4" descr="bos beuken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" y="1704"/>
              <a:ext cx="1516" cy="221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3" name="Picture 5" descr="bos elzen 2"/>
            <p:cNvPicPr>
              <a:picLocks noChangeAspect="1" noChangeArrowheads="1"/>
            </p:cNvPicPr>
            <p:nvPr/>
          </p:nvPicPr>
          <p:blipFill>
            <a:blip r:embed="rId6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" y="608"/>
              <a:ext cx="2538" cy="168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4" name="Text Box 6"/>
            <p:cNvSpPr txBox="1">
              <a:spLocks noChangeArrowheads="1"/>
            </p:cNvSpPr>
            <p:nvPr/>
          </p:nvSpPr>
          <p:spPr bwMode="auto">
            <a:xfrm>
              <a:off x="868" y="611"/>
              <a:ext cx="1858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eaLnBrk="1" hangingPunct="1"/>
              <a:r>
                <a:rPr lang="nl-NL" altLang="nl-NL" sz="1800">
                  <a:solidFill>
                    <a:srgbClr val="0000CC"/>
                  </a:solidFill>
                  <a:latin typeface="Arial" pitchFamily="34" charset="0"/>
                </a:rPr>
                <a:t>hydromorfe zandeerdgrond</a:t>
              </a:r>
              <a:endParaRPr lang="en-US" altLang="nl-NL" sz="180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6395" name="Text Box 7"/>
            <p:cNvSpPr txBox="1">
              <a:spLocks noChangeArrowheads="1"/>
            </p:cNvSpPr>
            <p:nvPr/>
          </p:nvSpPr>
          <p:spPr bwMode="auto">
            <a:xfrm>
              <a:off x="867" y="3685"/>
              <a:ext cx="1322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eaLnBrk="1" hangingPunct="1"/>
              <a:r>
                <a:rPr lang="nl-NL" altLang="nl-NL" sz="1800">
                  <a:solidFill>
                    <a:srgbClr val="0000CC"/>
                  </a:solidFill>
                  <a:latin typeface="Arial" pitchFamily="34" charset="0"/>
                </a:rPr>
                <a:t>moderpodzolgrond</a:t>
              </a:r>
              <a:endParaRPr lang="en-US" altLang="nl-NL" sz="180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6396" name="Text Box 8"/>
            <p:cNvSpPr txBox="1">
              <a:spLocks noChangeArrowheads="1"/>
            </p:cNvSpPr>
            <p:nvPr/>
          </p:nvSpPr>
          <p:spPr bwMode="auto">
            <a:xfrm>
              <a:off x="3286" y="3687"/>
              <a:ext cx="2114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eaLnBrk="1" hangingPunct="1"/>
              <a:r>
                <a:rPr lang="nl-NL" altLang="nl-NL" sz="1800">
                  <a:solidFill>
                    <a:srgbClr val="0000CC"/>
                  </a:solidFill>
                  <a:latin typeface="Arial" pitchFamily="34" charset="0"/>
                </a:rPr>
                <a:t>hydromorfe humuspodzolgrond</a:t>
              </a:r>
              <a:endParaRPr lang="en-US" altLang="nl-NL" sz="180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6397" name="Text Box 9"/>
            <p:cNvSpPr txBox="1">
              <a:spLocks noChangeArrowheads="1"/>
            </p:cNvSpPr>
            <p:nvPr/>
          </p:nvSpPr>
          <p:spPr bwMode="auto">
            <a:xfrm>
              <a:off x="3364" y="608"/>
              <a:ext cx="2034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eaLnBrk="1" hangingPunct="1"/>
              <a:r>
                <a:rPr lang="nl-NL" altLang="nl-NL" sz="1800">
                  <a:solidFill>
                    <a:srgbClr val="0000CC"/>
                  </a:solidFill>
                  <a:latin typeface="Arial" pitchFamily="34" charset="0"/>
                </a:rPr>
                <a:t>xeromorfe humuspodzolgrond</a:t>
              </a:r>
              <a:endParaRPr lang="en-US" altLang="nl-NL" sz="180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6398" name="Text Box 10"/>
            <p:cNvSpPr txBox="1">
              <a:spLocks noChangeArrowheads="1"/>
            </p:cNvSpPr>
            <p:nvPr/>
          </p:nvSpPr>
          <p:spPr bwMode="auto">
            <a:xfrm>
              <a:off x="2318" y="2197"/>
              <a:ext cx="2066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eaLnBrk="1" hangingPunct="1"/>
              <a:r>
                <a:rPr lang="nl-NL" altLang="nl-NL" sz="1800">
                  <a:solidFill>
                    <a:srgbClr val="0000CC"/>
                  </a:solidFill>
                  <a:latin typeface="Arial" pitchFamily="34" charset="0"/>
                </a:rPr>
                <a:t>Landschap 500 - 1000 na Chr.</a:t>
              </a:r>
              <a:endParaRPr lang="en-US" altLang="nl-NL" sz="1800">
                <a:solidFill>
                  <a:srgbClr val="0000CC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138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93765" y="549275"/>
            <a:ext cx="8104147" cy="94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endParaRPr lang="nl-NL" altLang="nl-NL" sz="2800">
              <a:solidFill>
                <a:schemeClr val="bg1"/>
              </a:solidFill>
            </a:endParaRPr>
          </a:p>
        </p:txBody>
      </p:sp>
      <p:sp>
        <p:nvSpPr>
          <p:cNvPr id="485381" name="Rectangle 5"/>
          <p:cNvSpPr>
            <a:spLocks noChangeArrowheads="1"/>
          </p:cNvSpPr>
          <p:nvPr/>
        </p:nvSpPr>
        <p:spPr bwMode="auto">
          <a:xfrm>
            <a:off x="593766" y="1496291"/>
            <a:ext cx="666205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nl-NL" altLang="nl-NL" dirty="0"/>
              <a:t>= </a:t>
            </a:r>
            <a:r>
              <a:rPr lang="nl-NL" altLang="nl-NL" dirty="0" smtClean="0"/>
              <a:t> mate </a:t>
            </a:r>
            <a:r>
              <a:rPr lang="nl-NL" altLang="nl-NL" dirty="0"/>
              <a:t>waarin de bodem voldoet aan de eisen die men er voor een bepaald bodemgebruik aan </a:t>
            </a:r>
            <a:r>
              <a:rPr lang="nl-NL" altLang="nl-NL" dirty="0" smtClean="0"/>
              <a:t>stelt</a:t>
            </a:r>
            <a:endParaRPr lang="nl-NL" altLang="nl-NL" dirty="0"/>
          </a:p>
        </p:txBody>
      </p:sp>
      <p:pic>
        <p:nvPicPr>
          <p:cNvPr id="485382" name="Picture 6" descr="Pa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588"/>
            <a:ext cx="36353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3" name="Picture 7" descr="Paarden%20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2708275"/>
            <a:ext cx="32702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4" name="Picture 8" descr="mais%20hakselen%20erik%20van%20asten%2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35488"/>
            <a:ext cx="30956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688769" y="549275"/>
            <a:ext cx="6673932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nl-NL" altLang="nl-NL" sz="3200" b="1" dirty="0"/>
              <a:t>Bodemgeschiktheidsbeoordeling</a:t>
            </a:r>
          </a:p>
        </p:txBody>
      </p:sp>
    </p:spTree>
    <p:extLst>
      <p:ext uri="{BB962C8B-B14F-4D97-AF65-F5344CB8AC3E}">
        <p14:creationId xmlns:p14="http://schemas.microsoft.com/office/powerpoint/2010/main" val="2580851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81891" y="546265"/>
            <a:ext cx="6745184" cy="892010"/>
          </a:xfrm>
        </p:spPr>
        <p:txBody>
          <a:bodyPr/>
          <a:lstStyle/>
          <a:p>
            <a:r>
              <a:rPr lang="en-US" altLang="nl-NL" b="1" dirty="0" err="1" smtClean="0"/>
              <a:t>Paardensportbodems</a:t>
            </a:r>
            <a:endParaRPr lang="nl-NL" altLang="nl-NL" b="1" dirty="0" smtClean="0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1891" y="1745672"/>
            <a:ext cx="6745184" cy="3969327"/>
          </a:xfrm>
        </p:spPr>
        <p:txBody>
          <a:bodyPr>
            <a:normAutofit/>
          </a:bodyPr>
          <a:lstStyle/>
          <a:p>
            <a:r>
              <a:rPr lang="en-US" altLang="nl-NL" sz="2400" b="1" dirty="0" err="1" smtClean="0"/>
              <a:t>ruiter</a:t>
            </a:r>
            <a:r>
              <a:rPr lang="en-US" altLang="nl-NL" sz="2400" b="1" dirty="0" smtClean="0"/>
              <a:t>- </a:t>
            </a:r>
            <a:r>
              <a:rPr lang="en-US" altLang="nl-NL" sz="2400" b="1" dirty="0" err="1" smtClean="0"/>
              <a:t>en</a:t>
            </a:r>
            <a:r>
              <a:rPr lang="en-US" altLang="nl-NL" sz="2400" b="1" dirty="0" smtClean="0"/>
              <a:t> </a:t>
            </a:r>
            <a:r>
              <a:rPr lang="en-US" altLang="nl-NL" sz="2400" b="1" dirty="0" err="1" smtClean="0"/>
              <a:t>menpaden</a:t>
            </a:r>
            <a:r>
              <a:rPr lang="en-US" altLang="nl-NL" sz="2400" b="1" dirty="0" smtClean="0"/>
              <a:t>:</a:t>
            </a:r>
          </a:p>
          <a:p>
            <a:endParaRPr lang="en-US" altLang="nl-NL" sz="2400" dirty="0" smtClean="0">
              <a:solidFill>
                <a:schemeClr val="tx1"/>
              </a:solidFill>
            </a:endParaRPr>
          </a:p>
          <a:p>
            <a:pPr lvl="1"/>
            <a:r>
              <a:rPr lang="en-US" altLang="nl-NL" sz="2000" b="1" u="sng" dirty="0" err="1" smtClean="0">
                <a:solidFill>
                  <a:schemeClr val="tx1"/>
                </a:solidFill>
              </a:rPr>
              <a:t>Veiligheid</a:t>
            </a:r>
            <a:endParaRPr lang="en-US" altLang="nl-NL" sz="2000" b="1" u="sng" dirty="0" smtClean="0">
              <a:solidFill>
                <a:schemeClr val="tx1"/>
              </a:solidFill>
            </a:endParaRPr>
          </a:p>
          <a:p>
            <a:pPr lvl="2"/>
            <a:r>
              <a:rPr lang="en-US" altLang="nl-NL" sz="1600" dirty="0" err="1" smtClean="0"/>
              <a:t>Voorkomen</a:t>
            </a:r>
            <a:r>
              <a:rPr lang="en-US" altLang="nl-NL" sz="1600" dirty="0" smtClean="0"/>
              <a:t> </a:t>
            </a:r>
            <a:r>
              <a:rPr lang="en-US" altLang="nl-NL" sz="1600" dirty="0" err="1" smtClean="0"/>
              <a:t>blessures</a:t>
            </a:r>
            <a:r>
              <a:rPr lang="en-US" altLang="nl-NL" sz="1600" dirty="0" smtClean="0"/>
              <a:t>, </a:t>
            </a:r>
            <a:r>
              <a:rPr lang="en-US" altLang="nl-NL" sz="1600" dirty="0" err="1" smtClean="0"/>
              <a:t>stabiele</a:t>
            </a:r>
            <a:r>
              <a:rPr lang="en-US" altLang="nl-NL" sz="1600" dirty="0" smtClean="0"/>
              <a:t> </a:t>
            </a:r>
            <a:r>
              <a:rPr lang="en-US" altLang="nl-NL" sz="1600" dirty="0" err="1" smtClean="0"/>
              <a:t>bodem</a:t>
            </a:r>
            <a:r>
              <a:rPr lang="en-US" altLang="nl-NL" sz="1600" dirty="0" smtClean="0"/>
              <a:t> met </a:t>
            </a:r>
            <a:r>
              <a:rPr lang="en-US" altLang="nl-NL" sz="1600" dirty="0" err="1" smtClean="0"/>
              <a:t>voldoende</a:t>
            </a:r>
            <a:r>
              <a:rPr lang="en-US" altLang="nl-NL" sz="1600" dirty="0" smtClean="0"/>
              <a:t> grip</a:t>
            </a:r>
            <a:endParaRPr lang="en-US" altLang="nl-NL" sz="1600" dirty="0" smtClean="0">
              <a:solidFill>
                <a:schemeClr val="tx1"/>
              </a:solidFill>
            </a:endParaRPr>
          </a:p>
          <a:p>
            <a:pPr lvl="1"/>
            <a:r>
              <a:rPr lang="en-US" altLang="nl-NL" sz="2000" b="1" u="sng" dirty="0" err="1" smtClean="0">
                <a:solidFill>
                  <a:schemeClr val="tx1"/>
                </a:solidFill>
              </a:rPr>
              <a:t>Begaanbaarheid</a:t>
            </a:r>
            <a:r>
              <a:rPr lang="en-US" altLang="nl-NL" sz="2000" b="1" u="sng" dirty="0" smtClean="0">
                <a:solidFill>
                  <a:schemeClr val="tx1"/>
                </a:solidFill>
              </a:rPr>
              <a:t> </a:t>
            </a:r>
          </a:p>
          <a:p>
            <a:pPr lvl="2"/>
            <a:r>
              <a:rPr lang="en-US" altLang="nl-NL" sz="1600" dirty="0" err="1" smtClean="0"/>
              <a:t>Waterhuishouding</a:t>
            </a:r>
            <a:endParaRPr lang="en-US" altLang="nl-NL" sz="1600" dirty="0" smtClean="0">
              <a:solidFill>
                <a:schemeClr val="tx1"/>
              </a:solidFill>
            </a:endParaRPr>
          </a:p>
          <a:p>
            <a:pPr lvl="1"/>
            <a:r>
              <a:rPr lang="en-US" altLang="nl-NL" sz="2000" b="1" u="sng" dirty="0" err="1" smtClean="0">
                <a:solidFill>
                  <a:schemeClr val="tx1"/>
                </a:solidFill>
              </a:rPr>
              <a:t>Landschappelijke</a:t>
            </a:r>
            <a:r>
              <a:rPr lang="en-US" altLang="nl-NL" sz="2000" b="1" u="sng" dirty="0" smtClean="0">
                <a:solidFill>
                  <a:schemeClr val="tx1"/>
                </a:solidFill>
              </a:rPr>
              <a:t> </a:t>
            </a:r>
            <a:r>
              <a:rPr lang="en-US" altLang="nl-NL" sz="2000" b="1" u="sng" dirty="0" err="1" smtClean="0">
                <a:solidFill>
                  <a:schemeClr val="tx1"/>
                </a:solidFill>
              </a:rPr>
              <a:t>aantrekkelijkheid</a:t>
            </a:r>
            <a:r>
              <a:rPr lang="en-US" altLang="nl-NL" sz="2000" b="1" u="sng" dirty="0" smtClean="0">
                <a:solidFill>
                  <a:schemeClr val="tx1"/>
                </a:solidFill>
              </a:rPr>
              <a:t> </a:t>
            </a:r>
            <a:r>
              <a:rPr lang="en-US" altLang="nl-NL" sz="2000" b="1" u="sng" dirty="0" err="1" smtClean="0">
                <a:solidFill>
                  <a:schemeClr val="tx1"/>
                </a:solidFill>
              </a:rPr>
              <a:t>en</a:t>
            </a:r>
            <a:r>
              <a:rPr lang="en-US" altLang="nl-NL" sz="2000" b="1" u="sng" dirty="0" smtClean="0">
                <a:solidFill>
                  <a:schemeClr val="tx1"/>
                </a:solidFill>
              </a:rPr>
              <a:t> </a:t>
            </a:r>
            <a:r>
              <a:rPr lang="en-US" altLang="nl-NL" sz="2000" b="1" u="sng" dirty="0" err="1" smtClean="0">
                <a:solidFill>
                  <a:schemeClr val="tx1"/>
                </a:solidFill>
              </a:rPr>
              <a:t>variatie</a:t>
            </a:r>
            <a:endParaRPr lang="en-US" altLang="nl-NL" sz="2000" b="1" u="sng" dirty="0" smtClean="0">
              <a:solidFill>
                <a:schemeClr val="tx1"/>
              </a:solidFill>
            </a:endParaRPr>
          </a:p>
          <a:p>
            <a:pPr lvl="2"/>
            <a:r>
              <a:rPr lang="en-US" altLang="nl-NL" sz="1600" dirty="0" err="1" smtClean="0"/>
              <a:t>Variatie</a:t>
            </a:r>
            <a:r>
              <a:rPr lang="en-US" altLang="nl-NL" sz="1600" dirty="0" smtClean="0"/>
              <a:t> in </a:t>
            </a:r>
            <a:r>
              <a:rPr lang="en-US" altLang="nl-NL" sz="1600" dirty="0" err="1" smtClean="0"/>
              <a:t>bodem</a:t>
            </a:r>
            <a:endParaRPr lang="en-US" altLang="nl-NL" sz="1600" dirty="0" smtClean="0">
              <a:solidFill>
                <a:schemeClr val="tx1"/>
              </a:solidFill>
            </a:endParaRPr>
          </a:p>
          <a:p>
            <a:pPr lvl="1"/>
            <a:r>
              <a:rPr lang="en-US" altLang="nl-NL" sz="2000" dirty="0" err="1" smtClean="0">
                <a:solidFill>
                  <a:schemeClr val="tx1"/>
                </a:solidFill>
              </a:rPr>
              <a:t>Bereikbaarheid</a:t>
            </a:r>
            <a:endParaRPr lang="en-US" altLang="nl-NL" sz="2000" dirty="0" smtClean="0">
              <a:solidFill>
                <a:schemeClr val="tx1"/>
              </a:solidFill>
            </a:endParaRPr>
          </a:p>
          <a:p>
            <a:pPr lvl="1"/>
            <a:r>
              <a:rPr lang="en-US" altLang="nl-NL" sz="2000" dirty="0" err="1" smtClean="0">
                <a:solidFill>
                  <a:schemeClr val="tx1"/>
                </a:solidFill>
              </a:rPr>
              <a:t>Toegankelijkheid</a:t>
            </a:r>
            <a:endParaRPr lang="en-US" altLang="nl-NL" sz="2000" dirty="0" smtClean="0">
              <a:solidFill>
                <a:schemeClr val="tx1"/>
              </a:solidFill>
            </a:endParaRPr>
          </a:p>
          <a:p>
            <a:pPr lvl="1"/>
            <a:r>
              <a:rPr lang="en-US" altLang="nl-NL" sz="2000" dirty="0" err="1" smtClean="0">
                <a:solidFill>
                  <a:schemeClr val="tx1"/>
                </a:solidFill>
              </a:rPr>
              <a:t>Samenhang</a:t>
            </a:r>
            <a:endParaRPr lang="nl-NL" altLang="nl-NL" sz="2000" dirty="0" smtClean="0">
              <a:solidFill>
                <a:schemeClr val="tx1"/>
              </a:solidFill>
            </a:endParaRPr>
          </a:p>
          <a:p>
            <a:endParaRPr lang="en-US" altLang="nl-NL" sz="2400" dirty="0" smtClean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30628" y="6488668"/>
            <a:ext cx="535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Bron: Handboek voor ruiter- en </a:t>
            </a:r>
            <a:r>
              <a:rPr lang="nl-NL" dirty="0" err="1" smtClean="0"/>
              <a:t>menpaden</a:t>
            </a:r>
            <a:r>
              <a:rPr lang="nl-NL" dirty="0" smtClean="0"/>
              <a:t>, KNHS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0219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Paardensportbodems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Binnen en buitenrijbanen</a:t>
            </a:r>
          </a:p>
          <a:p>
            <a:pPr lvl="1"/>
            <a:r>
              <a:rPr lang="nl-NL" dirty="0" smtClean="0"/>
              <a:t>Hoogteligging en vlakheid</a:t>
            </a:r>
          </a:p>
          <a:p>
            <a:pPr lvl="1"/>
            <a:r>
              <a:rPr lang="nl-NL" dirty="0" smtClean="0"/>
              <a:t>Stabiliteit</a:t>
            </a:r>
          </a:p>
          <a:p>
            <a:pPr lvl="1"/>
            <a:r>
              <a:rPr lang="nl-NL" dirty="0" smtClean="0"/>
              <a:t>Schokabsorberend vermogen</a:t>
            </a:r>
          </a:p>
          <a:p>
            <a:pPr lvl="1"/>
            <a:r>
              <a:rPr lang="nl-NL" dirty="0" smtClean="0"/>
              <a:t>Weerstand van bodem tegen paardenbelasting</a:t>
            </a:r>
          </a:p>
          <a:p>
            <a:pPr lvl="1"/>
            <a:r>
              <a:rPr lang="nl-NL" dirty="0" smtClean="0"/>
              <a:t>Uniformiteit </a:t>
            </a:r>
            <a:r>
              <a:rPr lang="nl-NL" dirty="0" smtClean="0"/>
              <a:t>van eigenschappen</a:t>
            </a:r>
          </a:p>
          <a:p>
            <a:pPr lvl="1"/>
            <a:r>
              <a:rPr lang="nl-NL" dirty="0" smtClean="0"/>
              <a:t>Duurzaamheid</a:t>
            </a:r>
          </a:p>
          <a:p>
            <a:pPr lvl="1"/>
            <a:r>
              <a:rPr lang="nl-NL" dirty="0" smtClean="0"/>
              <a:t>Bruikbaarheid onder klimatologische </a:t>
            </a:r>
            <a:r>
              <a:rPr lang="nl-NL" dirty="0" smtClean="0"/>
              <a:t>omstandigheden</a:t>
            </a:r>
            <a:endParaRPr lang="nl-NL" dirty="0" smtClean="0"/>
          </a:p>
          <a:p>
            <a:pPr lvl="1"/>
            <a:endParaRPr lang="nl-NL" dirty="0" smtClean="0"/>
          </a:p>
          <a:p>
            <a:pPr marL="0" indent="0">
              <a:buNone/>
            </a:pPr>
            <a:r>
              <a:rPr lang="nl-NL" dirty="0"/>
              <a:t>	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336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tocht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694</Words>
  <Application>Microsoft Office PowerPoint</Application>
  <PresentationFormat>Diavoorstelling (4:3)</PresentationFormat>
  <Paragraphs>240</Paragraphs>
  <Slides>37</Slides>
  <Notes>30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8" baseType="lpstr">
      <vt:lpstr>Office-thema</vt:lpstr>
      <vt:lpstr>Belang van de bodem</vt:lpstr>
      <vt:lpstr>Waarom bodem?</vt:lpstr>
      <vt:lpstr>Waarom bodem?</vt:lpstr>
      <vt:lpstr>Eisen aan paardenbodems</vt:lpstr>
      <vt:lpstr>Waarom bodem?</vt:lpstr>
      <vt:lpstr>Waarom bodem?</vt:lpstr>
      <vt:lpstr>PowerPoint-presentatie</vt:lpstr>
      <vt:lpstr>Paardensportbodems</vt:lpstr>
      <vt:lpstr>Paardensportbodems</vt:lpstr>
      <vt:lpstr>Samengevat zijn de volgende punten van belang voor paardensportbodems:</vt:lpstr>
      <vt:lpstr>PowerPoint-presentatie</vt:lpstr>
      <vt:lpstr>Nederland op wereldreis</vt:lpstr>
      <vt:lpstr>Verwering en erosie</vt:lpstr>
      <vt:lpstr>Typen verwering</vt:lpstr>
      <vt:lpstr>Sedimentatie</vt:lpstr>
      <vt:lpstr>PowerPoint-presentatie</vt:lpstr>
      <vt:lpstr>Tertiair</vt:lpstr>
      <vt:lpstr>Stroomrichtingen rivieren in het Tertiar</vt:lpstr>
      <vt:lpstr>PowerPoint-presentatie</vt:lpstr>
      <vt:lpstr>Sterke temp. wisselingen</vt:lpstr>
      <vt:lpstr>PowerPoint-presentatie</vt:lpstr>
      <vt:lpstr>Gletsjers</vt:lpstr>
      <vt:lpstr>PowerPoint-presentatie</vt:lpstr>
      <vt:lpstr>PowerPoint-presentatie</vt:lpstr>
      <vt:lpstr>Fluvio-glaciale afzettingen: sandr</vt:lpstr>
      <vt:lpstr>Fluvio-glaciale afzettingen: sandr</vt:lpstr>
      <vt:lpstr>Fluvio-glaciale afzettingen: sandr</vt:lpstr>
      <vt:lpstr>Fluvio-glaciale afzettingen: kameterras</vt:lpstr>
      <vt:lpstr>Saalien (één-na-laatste ijstijd)</vt:lpstr>
      <vt:lpstr>Saalien (één-na-laatste ijstijd)</vt:lpstr>
      <vt:lpstr>PowerPoint-presentatie</vt:lpstr>
      <vt:lpstr>Eemien afzettingen: klei en veen</vt:lpstr>
      <vt:lpstr>Weichselien (de laatste ijstijd)</vt:lpstr>
      <vt:lpstr>Weichselien</vt:lpstr>
      <vt:lpstr>Weichselien</vt:lpstr>
      <vt:lpstr>Weichselien</vt:lpstr>
      <vt:lpstr>Weichselien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Advice</dc:creator>
  <cp:lastModifiedBy>humptiedumptie</cp:lastModifiedBy>
  <cp:revision>77</cp:revision>
  <cp:lastPrinted>2012-06-26T18:56:52Z</cp:lastPrinted>
  <dcterms:created xsi:type="dcterms:W3CDTF">2012-08-21T14:29:01Z</dcterms:created>
  <dcterms:modified xsi:type="dcterms:W3CDTF">2015-11-06T10:40:30Z</dcterms:modified>
</cp:coreProperties>
</file>